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245" d="100"/>
          <a:sy n="245" d="100"/>
        </p:scale>
        <p:origin x="186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577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0.jpg"/><Relationship Id="rId5" Type="http://schemas.openxmlformats.org/officeDocument/2006/relationships/image" Target="../media/image25.png"/><Relationship Id="rId10" Type="http://schemas.openxmlformats.org/officeDocument/2006/relationships/image" Target="../media/image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5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7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5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jpe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63.png"/><Relationship Id="rId21" Type="http://schemas.openxmlformats.org/officeDocument/2006/relationships/image" Target="../media/image80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0.png"/><Relationship Id="rId5" Type="http://schemas.openxmlformats.org/officeDocument/2006/relationships/image" Target="../media/image65.png"/><Relationship Id="rId15" Type="http://schemas.openxmlformats.org/officeDocument/2006/relationships/image" Target="../media/image74.png"/><Relationship Id="rId23" Type="http://schemas.openxmlformats.org/officeDocument/2006/relationships/image" Target="../media/image5.png"/><Relationship Id="rId10" Type="http://schemas.openxmlformats.org/officeDocument/2006/relationships/image" Target="../media/image44.png"/><Relationship Id="rId19" Type="http://schemas.openxmlformats.org/officeDocument/2006/relationships/image" Target="../media/image78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Relationship Id="rId22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524805" y="952805"/>
            <a:ext cx="6096305" cy="4953305"/>
          </a:xfrm>
          <a:prstGeom prst="roundRect">
            <a:avLst>
              <a:gd name="adj" fmla="val 1704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5048402" y="1333195"/>
            <a:ext cx="6495898" cy="420989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7546" y="1343254"/>
            <a:ext cx="6476695" cy="419069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61695" y="1143000"/>
            <a:ext cx="3810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13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USER MANUAL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61695" y="1524305"/>
            <a:ext cx="4381805" cy="1228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kern="0" spc="-75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GrabMeViewer</a:t>
            </a:r>
            <a:endParaRPr lang="en-US" sz="4200" dirty="0"/>
          </a:p>
          <a:p>
            <a:pPr marL="0" indent="0" algn="l">
              <a:buNone/>
            </a:pPr>
            <a:r>
              <a:rPr lang="en-US" sz="4200" b="1" kern="0" spc="-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사용설명서</a:t>
            </a:r>
            <a:endParaRPr lang="en-US" sz="4200" dirty="0"/>
          </a:p>
        </p:txBody>
      </p:sp>
      <p:sp>
        <p:nvSpPr>
          <p:cNvPr id="9" name="Text 5"/>
          <p:cNvSpPr txBox="1"/>
          <p:nvPr/>
        </p:nvSpPr>
        <p:spPr>
          <a:xfrm>
            <a:off x="761695" y="3143707"/>
            <a:ext cx="41916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이미지·동영상·오디오·PPT·PDF를 간편하게 불러와 한 화면에서 관리, 재생, 표시할 수 있는 미디어 통합 뷰어입니다.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761695" y="4238244"/>
            <a:ext cx="457200" cy="457200"/>
          </a:xfrm>
          <a:prstGeom prst="roundRect">
            <a:avLst>
              <a:gd name="adj" fmla="val 10000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71423" y="4371746"/>
            <a:ext cx="237744" cy="19019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71600" y="4238244"/>
            <a:ext cx="37719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추천 대상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1371600" y="4524451"/>
            <a:ext cx="359999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예배, 강의, 행사 등에서 빠르게 다양한 미디어 콘텐츠를 띄우고 전환해야 하는 운영자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761695" y="5115154"/>
            <a:ext cx="457200" cy="457200"/>
          </a:xfrm>
          <a:prstGeom prst="roundRect">
            <a:avLst>
              <a:gd name="adj" fmla="val 10000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rcRect l="-1282" r="-1282"/>
          <a:stretch/>
        </p:blipFill>
        <p:spPr>
          <a:xfrm>
            <a:off x="881482" y="5248656"/>
            <a:ext cx="219456" cy="190195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71600" y="5115154"/>
            <a:ext cx="37719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3단 창 구성</a:t>
            </a:r>
            <a:endParaRPr lang="en-US" sz="1300" dirty="0"/>
          </a:p>
        </p:txBody>
      </p:sp>
      <p:sp>
        <p:nvSpPr>
          <p:cNvPr id="17" name="Text 11"/>
          <p:cNvSpPr txBox="1"/>
          <p:nvPr/>
        </p:nvSpPr>
        <p:spPr>
          <a:xfrm>
            <a:off x="1371600" y="5400446"/>
            <a:ext cx="3480557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Main (목록 관리) + Content (표시 창) + Button (재생 컨트롤)의 모듈형 구조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71500" y="1333195"/>
            <a:ext cx="5352898" cy="4972507"/>
          </a:xfrm>
          <a:prstGeom prst="roundRect">
            <a:avLst>
              <a:gd name="adj" fmla="val 112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286500" y="1333195"/>
            <a:ext cx="5391302" cy="1524305"/>
          </a:xfrm>
          <a:prstGeom prst="roundRect">
            <a:avLst>
              <a:gd name="adj" fmla="val 5999"/>
            </a:avLst>
          </a:prstGeom>
          <a:solidFill>
            <a:srgbClr val="FFFFFF"/>
          </a:solidFill>
          <a:ln/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286500" y="1333195"/>
            <a:ext cx="57607" cy="1524305"/>
          </a:xfrm>
          <a:prstGeom prst="roundRect">
            <a:avLst>
              <a:gd name="adj" fmla="val 158731"/>
            </a:avLst>
          </a:prstGeom>
          <a:solidFill>
            <a:srgbClr val="4F46E5"/>
          </a:solidFill>
          <a:ln w="12700">
            <a:solidFill>
              <a:srgbClr val="4F46E5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286500" y="3047695"/>
            <a:ext cx="5391302" cy="1524305"/>
          </a:xfrm>
          <a:prstGeom prst="roundRect">
            <a:avLst>
              <a:gd name="adj" fmla="val 5999"/>
            </a:avLst>
          </a:prstGeom>
          <a:solidFill>
            <a:srgbClr val="FFFFFF"/>
          </a:solidFill>
          <a:ln/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286500" y="3047695"/>
            <a:ext cx="57607" cy="1524305"/>
          </a:xfrm>
          <a:prstGeom prst="roundRect">
            <a:avLst>
              <a:gd name="adj" fmla="val 158731"/>
            </a:avLst>
          </a:prstGeom>
          <a:solidFill>
            <a:srgbClr val="10B981"/>
          </a:solidFill>
          <a:ln w="12700">
            <a:solidFill>
              <a:srgbClr val="10B981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86500" y="4762195"/>
            <a:ext cx="5391302" cy="1714500"/>
          </a:xfrm>
          <a:prstGeom prst="roundRect">
            <a:avLst>
              <a:gd name="adj" fmla="val 4741"/>
            </a:avLst>
          </a:prstGeom>
          <a:solidFill>
            <a:srgbClr val="FFFFFF"/>
          </a:solidFill>
          <a:ln/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286500" y="4762195"/>
            <a:ext cx="57607" cy="1714500"/>
          </a:xfrm>
          <a:prstGeom prst="roundRect">
            <a:avLst>
              <a:gd name="adj" fmla="val 141094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286000" y="2667305"/>
            <a:ext cx="1943100" cy="1561795"/>
          </a:xfrm>
          <a:prstGeom prst="roundRect">
            <a:avLst>
              <a:gd name="adj" fmla="val 8568"/>
            </a:avLst>
          </a:prstGeom>
          <a:solidFill>
            <a:srgbClr val="EEF2FF"/>
          </a:solidFill>
          <a:ln w="25400">
            <a:solidFill>
              <a:srgbClr val="4F46E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52805" y="2095805"/>
            <a:ext cx="1371600" cy="990295"/>
          </a:xfrm>
          <a:prstGeom prst="roundRect">
            <a:avLst>
              <a:gd name="adj" fmla="val 14206"/>
            </a:avLst>
          </a:prstGeom>
          <a:solidFill>
            <a:srgbClr val="F3F4F6"/>
          </a:solidFill>
          <a:ln w="25400">
            <a:solidFill>
              <a:srgbClr val="9CA3A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52805" y="3047695"/>
            <a:ext cx="1371600" cy="418795"/>
          </a:xfrm>
          <a:prstGeom prst="roundRect">
            <a:avLst>
              <a:gd name="adj" fmla="val 79397"/>
            </a:avLst>
          </a:prstGeom>
          <a:solidFill>
            <a:srgbClr val="F3F4F6"/>
          </a:solidFill>
          <a:ln w="25400">
            <a:solidFill>
              <a:srgbClr val="9CA3A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OVERVIEW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571500" y="609905"/>
            <a:ext cx="57150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프로그램 개요: 3개 창 구조</a:t>
            </a:r>
            <a:endParaRPr lang="en-US" sz="2700" dirty="0"/>
          </a:p>
        </p:txBody>
      </p:sp>
      <p:sp>
        <p:nvSpPr>
          <p:cNvPr id="17" name="Text 14"/>
          <p:cNvSpPr txBox="1"/>
          <p:nvPr/>
        </p:nvSpPr>
        <p:spPr>
          <a:xfrm>
            <a:off x="761695" y="1524305"/>
            <a:ext cx="4953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3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13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(Magnet) 연결 구조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2381098" y="3143707"/>
            <a:ext cx="17145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Main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2381098" y="3457346"/>
            <a:ext cx="17145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파일 리스트 / 제어</a:t>
            </a: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1047902" y="2333549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Content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1047902" y="2581351"/>
            <a:ext cx="1143000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화면 표시</a:t>
            </a:r>
            <a:endParaRPr lang="en-US" sz="800" dirty="0"/>
          </a:p>
        </p:txBody>
      </p:sp>
      <p:sp>
        <p:nvSpPr>
          <p:cNvPr id="22" name="Text 19"/>
          <p:cNvSpPr txBox="1"/>
          <p:nvPr/>
        </p:nvSpPr>
        <p:spPr>
          <a:xfrm>
            <a:off x="1047902" y="3143707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Button (제어)</a:t>
            </a:r>
            <a:endParaRPr lang="en-US" sz="100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43354" y="2619756"/>
            <a:ext cx="286207" cy="286207"/>
          </a:xfrm>
          <a:prstGeom prst="rect">
            <a:avLst/>
          </a:prstGeom>
        </p:spPr>
      </p:pic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rcRect l="-7143" r="-7143"/>
          <a:stretch/>
        </p:blipFill>
        <p:spPr>
          <a:xfrm>
            <a:off x="2195474" y="2671877"/>
            <a:ext cx="181051" cy="181051"/>
          </a:xfrm>
          <a:prstGeom prst="rect">
            <a:avLst/>
          </a:prstGeom>
        </p:spPr>
      </p:pic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43354" y="3095244"/>
            <a:ext cx="286207" cy="286207"/>
          </a:xfrm>
          <a:prstGeom prst="rect">
            <a:avLst/>
          </a:prstGeom>
        </p:spPr>
      </p:pic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6"/>
          <a:srcRect t="-80" b="-80"/>
          <a:stretch/>
        </p:blipFill>
        <p:spPr>
          <a:xfrm>
            <a:off x="2214677" y="3181198"/>
            <a:ext cx="142646" cy="114300"/>
          </a:xfrm>
          <a:prstGeom prst="rect">
            <a:avLst/>
          </a:prstGeom>
        </p:spPr>
      </p:pic>
      <p:sp>
        <p:nvSpPr>
          <p:cNvPr id="27" name="Shape 20"/>
          <p:cNvSpPr/>
          <p:nvPr/>
        </p:nvSpPr>
        <p:spPr>
          <a:xfrm>
            <a:off x="761695" y="4667098"/>
            <a:ext cx="4953305" cy="952805"/>
          </a:xfrm>
          <a:prstGeom prst="roundRect">
            <a:avLst>
              <a:gd name="adj" fmla="val 15355"/>
            </a:avLst>
          </a:prstGeom>
          <a:solidFill>
            <a:srgbClr val="F9FA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Text 21"/>
          <p:cNvSpPr txBox="1"/>
          <p:nvPr/>
        </p:nvSpPr>
        <p:spPr>
          <a:xfrm>
            <a:off x="761695" y="4667098"/>
            <a:ext cx="4953305" cy="9528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52400" tIns="152400" rIns="152400" bIns="15240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팁: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세 창은 </a:t>
            </a:r>
            <a:r>
              <a:rPr lang="en-US" sz="10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기본적으로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lang="ko-KR" alt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(자석) 효과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 서로 붙어 다닙니다. Main 창의 4방향에 Content 창을 끌어다 놓으면 자동으로 달라붙으며, Button 창은 Content 창 아래에 연동됩니다. </a:t>
            </a:r>
            <a:endParaRPr lang="en-US" sz="1000" dirty="0"/>
          </a:p>
        </p:txBody>
      </p:sp>
      <p:sp>
        <p:nvSpPr>
          <p:cNvPr id="29" name="Text 22"/>
          <p:cNvSpPr txBox="1"/>
          <p:nvPr/>
        </p:nvSpPr>
        <p:spPr>
          <a:xfrm>
            <a:off x="6820510" y="1571854"/>
            <a:ext cx="45153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Main (메인 창) </a:t>
            </a:r>
            <a:endParaRPr lang="en-US" sz="1500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572707" y="1623974"/>
            <a:ext cx="171907" cy="171907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572707" y="1923898"/>
            <a:ext cx="47631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파일을 드래그하여 추가, 리스트 정렬, 재생할 미디어를 선택합니다. 구성한 목록을 저장(.txt)하거나 이전에 저장한 목록을 우측 </a:t>
            </a:r>
            <a:r>
              <a:rPr lang="en-US" sz="11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Saved List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에서 복원할 수 있습니다. </a:t>
            </a:r>
            <a:endParaRPr lang="en-US" sz="1100" dirty="0"/>
          </a:p>
        </p:txBody>
      </p:sp>
      <p:sp>
        <p:nvSpPr>
          <p:cNvPr id="32" name="Text 24"/>
          <p:cNvSpPr txBox="1"/>
          <p:nvPr/>
        </p:nvSpPr>
        <p:spPr>
          <a:xfrm>
            <a:off x="6839712" y="3286354"/>
            <a:ext cx="44961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Content (GrabMe 창) </a:t>
            </a:r>
            <a:endParaRPr lang="en-US" sz="1500" dirty="0"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8"/>
          <a:srcRect t="-842" b="-842"/>
          <a:stretch/>
        </p:blipFill>
        <p:spPr>
          <a:xfrm>
            <a:off x="6572707" y="3338474"/>
            <a:ext cx="190195" cy="171907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6572707" y="3638398"/>
            <a:ext cx="47631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실제 화면에 띄워지는 뷰어 창입니다. 선택한 이미지, 동영상, 오디오, PPT 스냅샷, PDF 페이지 등이 이 영역에 렌더링되며, 듀얼 모니터 사용 시 확장 모니터로 이동시켜 사용합니다.</a:t>
            </a:r>
            <a:endParaRPr lang="en-US" sz="1100" dirty="0"/>
          </a:p>
        </p:txBody>
      </p:sp>
      <p:sp>
        <p:nvSpPr>
          <p:cNvPr id="35" name="Text 26"/>
          <p:cNvSpPr txBox="1"/>
          <p:nvPr/>
        </p:nvSpPr>
        <p:spPr>
          <a:xfrm>
            <a:off x="6820510" y="5000854"/>
            <a:ext cx="45153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Button (GrabMeButton 창) </a:t>
            </a:r>
            <a:endParaRPr lang="en-US" sz="1500" dirty="0"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572707" y="5052974"/>
            <a:ext cx="171907" cy="171907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6572707" y="5352898"/>
            <a:ext cx="47631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미디어 재생을 제어하는 컨트롤 바입니다. Play/Pause/Stop 버튼, 리스트 이전/다음 넘김 기능을 제공하며, 동영상과 오디오의 재생 위치를 탐색하는 진행바(TrackBar)가 포함됩니다.</a:t>
            </a:r>
            <a:endParaRPr lang="en-US" sz="1100" dirty="0"/>
          </a:p>
        </p:txBody>
      </p:sp>
      <p:sp>
        <p:nvSpPr>
          <p:cNvPr id="38" name="Text 28"/>
          <p:cNvSpPr txBox="1"/>
          <p:nvPr/>
        </p:nvSpPr>
        <p:spPr>
          <a:xfrm>
            <a:off x="6572707" y="6115507"/>
            <a:ext cx="504840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 듀얼 모니터 환경에서 'Dual Mode' 활성화 시 Main 창 아래에 분리 정렬됩니다.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rcRect t="-3" b="-3"/>
          <a:stretch/>
        </p:blipFill>
        <p:spPr>
          <a:xfrm>
            <a:off x="571500" y="1429207"/>
            <a:ext cx="6495898" cy="459120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0644" y="1438351"/>
            <a:ext cx="6476695" cy="457200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INTERFACE &amp; FEATURES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71500" y="609905"/>
            <a:ext cx="57150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화면 구성과 주요 버튼</a:t>
            </a:r>
            <a:endParaRPr lang="en-US" sz="27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67305" y="1762049"/>
            <a:ext cx="342900" cy="342900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2667305" y="1762049"/>
            <a:ext cx="342900" cy="342900"/>
          </a:xfrm>
          <a:prstGeom prst="ellips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5"/>
          <p:cNvSpPr/>
          <p:nvPr/>
        </p:nvSpPr>
        <p:spPr>
          <a:xfrm>
            <a:off x="2667305" y="1762049"/>
            <a:ext cx="3429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</a:t>
            </a:r>
            <a:endParaRPr lang="en-US" sz="12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53305" y="2476195"/>
            <a:ext cx="342900" cy="342900"/>
          </a:xfrm>
          <a:prstGeom prst="rect">
            <a:avLst/>
          </a:prstGeom>
        </p:spPr>
      </p:pic>
      <p:sp>
        <p:nvSpPr>
          <p:cNvPr id="13" name="Shape 6"/>
          <p:cNvSpPr/>
          <p:nvPr/>
        </p:nvSpPr>
        <p:spPr>
          <a:xfrm>
            <a:off x="4953305" y="2476195"/>
            <a:ext cx="342900" cy="342900"/>
          </a:xfrm>
          <a:prstGeom prst="ellips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7"/>
          <p:cNvSpPr/>
          <p:nvPr/>
        </p:nvSpPr>
        <p:spPr>
          <a:xfrm>
            <a:off x="4953305" y="2476195"/>
            <a:ext cx="3429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</a:t>
            </a:r>
            <a:endParaRPr lang="en-US" sz="12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5256" y="2428646"/>
            <a:ext cx="342900" cy="342900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905256" y="2428646"/>
            <a:ext cx="342900" cy="342900"/>
          </a:xfrm>
          <a:prstGeom prst="ellips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9"/>
          <p:cNvSpPr/>
          <p:nvPr/>
        </p:nvSpPr>
        <p:spPr>
          <a:xfrm>
            <a:off x="905256" y="2428646"/>
            <a:ext cx="3429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</a:t>
            </a:r>
            <a:endParaRPr lang="en-US" sz="120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381098" y="4953305"/>
            <a:ext cx="342900" cy="342900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2381098" y="4953305"/>
            <a:ext cx="342900" cy="342900"/>
          </a:xfrm>
          <a:prstGeom prst="ellips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1"/>
          <p:cNvSpPr/>
          <p:nvPr/>
        </p:nvSpPr>
        <p:spPr>
          <a:xfrm>
            <a:off x="2381098" y="4953305"/>
            <a:ext cx="3429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</a:t>
            </a:r>
            <a:endParaRPr lang="en-US" sz="1200" dirty="0"/>
          </a:p>
        </p:txBody>
      </p:sp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86500" y="3238805"/>
            <a:ext cx="342900" cy="342900"/>
          </a:xfrm>
          <a:prstGeom prst="rect">
            <a:avLst/>
          </a:prstGeom>
        </p:spPr>
      </p:pic>
      <p:sp>
        <p:nvSpPr>
          <p:cNvPr id="22" name="Shape 12"/>
          <p:cNvSpPr/>
          <p:nvPr/>
        </p:nvSpPr>
        <p:spPr>
          <a:xfrm>
            <a:off x="6286500" y="3238805"/>
            <a:ext cx="342900" cy="342900"/>
          </a:xfrm>
          <a:prstGeom prst="ellips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13"/>
          <p:cNvSpPr/>
          <p:nvPr/>
        </p:nvSpPr>
        <p:spPr>
          <a:xfrm>
            <a:off x="6286500" y="3238805"/>
            <a:ext cx="3429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Shape 14"/>
          <p:cNvSpPr/>
          <p:nvPr/>
        </p:nvSpPr>
        <p:spPr>
          <a:xfrm>
            <a:off x="7429500" y="1429207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15"/>
          <p:cNvSpPr txBox="1"/>
          <p:nvPr/>
        </p:nvSpPr>
        <p:spPr>
          <a:xfrm>
            <a:off x="7429500" y="1429207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Text 16"/>
          <p:cNvSpPr txBox="1"/>
          <p:nvPr/>
        </p:nvSpPr>
        <p:spPr>
          <a:xfrm>
            <a:off x="7886700" y="1429207"/>
            <a:ext cx="37344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상단 제어 바 (Top Bar)</a:t>
            </a:r>
            <a:endParaRPr lang="en-US" sz="1300" dirty="0"/>
          </a:p>
        </p:txBody>
      </p:sp>
      <p:sp>
        <p:nvSpPr>
          <p:cNvPr id="27" name="Text 17"/>
          <p:cNvSpPr txBox="1"/>
          <p:nvPr/>
        </p:nvSpPr>
        <p:spPr>
          <a:xfrm>
            <a:off x="7886700" y="1733702"/>
            <a:ext cx="373441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화면 배율(Viewer Size), 미디어 플레이어 엔진(WMP/VLC) 선택, 출력할 모니터 지정 및 Dual Mode 설정 기능입니다.</a:t>
            </a:r>
            <a:endParaRPr lang="en-US" sz="1100" dirty="0"/>
          </a:p>
        </p:txBody>
      </p:sp>
      <p:sp>
        <p:nvSpPr>
          <p:cNvPr id="28" name="Shape 18"/>
          <p:cNvSpPr/>
          <p:nvPr/>
        </p:nvSpPr>
        <p:spPr>
          <a:xfrm>
            <a:off x="7429500" y="2428646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Text 19"/>
          <p:cNvSpPr txBox="1"/>
          <p:nvPr/>
        </p:nvSpPr>
        <p:spPr>
          <a:xfrm>
            <a:off x="7429500" y="2428646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Text 20"/>
          <p:cNvSpPr txBox="1"/>
          <p:nvPr/>
        </p:nvSpPr>
        <p:spPr>
          <a:xfrm>
            <a:off x="7886700" y="2428646"/>
            <a:ext cx="37344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도구 막대 (Toolbar)</a:t>
            </a:r>
            <a:endParaRPr lang="en-US" sz="1300" dirty="0"/>
          </a:p>
        </p:txBody>
      </p:sp>
      <p:sp>
        <p:nvSpPr>
          <p:cNvPr id="31" name="Text 21"/>
          <p:cNvSpPr txBox="1"/>
          <p:nvPr/>
        </p:nvSpPr>
        <p:spPr>
          <a:xfrm>
            <a:off x="7886700" y="2734056"/>
            <a:ext cx="373441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체크된 항목 삭제, 전체 비우기(Clear), 목록 파일 열기 및 현재 구성된 리스트를 .txt 포맷으로 저장(Save)합니다.</a:t>
            </a:r>
            <a:endParaRPr lang="en-US" sz="1100" dirty="0"/>
          </a:p>
        </p:txBody>
      </p:sp>
      <p:sp>
        <p:nvSpPr>
          <p:cNvPr id="32" name="Shape 22"/>
          <p:cNvSpPr/>
          <p:nvPr/>
        </p:nvSpPr>
        <p:spPr>
          <a:xfrm>
            <a:off x="7429500" y="3429000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23"/>
          <p:cNvSpPr txBox="1"/>
          <p:nvPr/>
        </p:nvSpPr>
        <p:spPr>
          <a:xfrm>
            <a:off x="7429500" y="3429000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</a:t>
            </a:r>
            <a:endParaRPr lang="en-US" sz="1200" dirty="0"/>
          </a:p>
        </p:txBody>
      </p:sp>
      <p:sp>
        <p:nvSpPr>
          <p:cNvPr id="34" name="Text 24"/>
          <p:cNvSpPr txBox="1"/>
          <p:nvPr/>
        </p:nvSpPr>
        <p:spPr>
          <a:xfrm>
            <a:off x="7886700" y="3429000"/>
            <a:ext cx="37344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버튼 (Magnet)</a:t>
            </a:r>
            <a:endParaRPr lang="en-US" sz="1300" dirty="0"/>
          </a:p>
        </p:txBody>
      </p:sp>
      <p:sp>
        <p:nvSpPr>
          <p:cNvPr id="35" name="Text 25"/>
          <p:cNvSpPr txBox="1"/>
          <p:nvPr/>
        </p:nvSpPr>
        <p:spPr>
          <a:xfrm>
            <a:off x="7886700" y="3733495"/>
            <a:ext cx="373441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클릭하여 자석 모드를 켜거나 끕니다. 활성화 시 Content 창이 Main 창의 4방향(상/하/좌/우)에 자동으로 부드럽게 흡착됩니다.</a:t>
            </a:r>
            <a:endParaRPr lang="en-US" sz="1100" dirty="0"/>
          </a:p>
        </p:txBody>
      </p:sp>
      <p:sp>
        <p:nvSpPr>
          <p:cNvPr id="36" name="Shape 26"/>
          <p:cNvSpPr/>
          <p:nvPr/>
        </p:nvSpPr>
        <p:spPr>
          <a:xfrm>
            <a:off x="7429500" y="4429354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27"/>
          <p:cNvSpPr txBox="1"/>
          <p:nvPr/>
        </p:nvSpPr>
        <p:spPr>
          <a:xfrm>
            <a:off x="7429500" y="4429354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</a:t>
            </a:r>
            <a:endParaRPr lang="en-US" sz="1200" dirty="0"/>
          </a:p>
        </p:txBody>
      </p:sp>
      <p:sp>
        <p:nvSpPr>
          <p:cNvPr id="38" name="Text 28"/>
          <p:cNvSpPr txBox="1"/>
          <p:nvPr/>
        </p:nvSpPr>
        <p:spPr>
          <a:xfrm>
            <a:off x="7886700" y="4429354"/>
            <a:ext cx="37344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콘텐츠 영역 (Content List)</a:t>
            </a:r>
            <a:endParaRPr lang="en-US" sz="1300" dirty="0"/>
          </a:p>
        </p:txBody>
      </p:sp>
      <p:sp>
        <p:nvSpPr>
          <p:cNvPr id="39" name="Text 29"/>
          <p:cNvSpPr txBox="1"/>
          <p:nvPr/>
        </p:nvSpPr>
        <p:spPr>
          <a:xfrm>
            <a:off x="7886700" y="4733849"/>
            <a:ext cx="373441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파일을 드래그&amp;드롭으로 추가하는 기본 영역입니다. 추가된 이미지, 영상, 오디오, PPT, PDF 파일의 썸네일이 격자형으로 배열됩니다.</a:t>
            </a:r>
            <a:endParaRPr lang="en-US" sz="1100" dirty="0"/>
          </a:p>
        </p:txBody>
      </p:sp>
      <p:sp>
        <p:nvSpPr>
          <p:cNvPr id="40" name="Shape 30"/>
          <p:cNvSpPr/>
          <p:nvPr/>
        </p:nvSpPr>
        <p:spPr>
          <a:xfrm>
            <a:off x="7429500" y="5429707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Text 31"/>
          <p:cNvSpPr txBox="1"/>
          <p:nvPr/>
        </p:nvSpPr>
        <p:spPr>
          <a:xfrm>
            <a:off x="7429500" y="5429707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</a:t>
            </a:r>
            <a:endParaRPr lang="en-US" sz="1200" dirty="0"/>
          </a:p>
        </p:txBody>
      </p:sp>
      <p:sp>
        <p:nvSpPr>
          <p:cNvPr id="42" name="Text 32"/>
          <p:cNvSpPr txBox="1"/>
          <p:nvPr/>
        </p:nvSpPr>
        <p:spPr>
          <a:xfrm>
            <a:off x="7886700" y="5429707"/>
            <a:ext cx="37344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저장 목록 (Saved List)</a:t>
            </a:r>
            <a:endParaRPr lang="en-US" sz="1300" dirty="0"/>
          </a:p>
        </p:txBody>
      </p:sp>
      <p:sp>
        <p:nvSpPr>
          <p:cNvPr id="43" name="Text 33"/>
          <p:cNvSpPr txBox="1"/>
          <p:nvPr/>
        </p:nvSpPr>
        <p:spPr>
          <a:xfrm>
            <a:off x="7886700" y="5734202"/>
            <a:ext cx="373441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과거에 구성하여 저장한 재생목록 파일들이 우측에 나타납니다. 원하는 리스트를 클릭하여 빠르게 이전 상태로 복원할 수 있습니다.</a:t>
            </a:r>
            <a:endParaRPr lang="en-US" sz="1100" dirty="0"/>
          </a:p>
        </p:txBody>
      </p:sp>
      <p:pic>
        <p:nvPicPr>
          <p:cNvPr id="44" name="Image 0" descr="preencoded.png">
            <a:extLst>
              <a:ext uri="{FF2B5EF4-FFF2-40B4-BE49-F238E27FC236}">
                <a16:creationId xmlns:a16="http://schemas.microsoft.com/office/drawing/2014/main" id="{E5551AD9-C3F4-4E6D-9D29-78087DD7FC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238098"/>
            <a:ext cx="5352898" cy="3448202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286500" y="1238098"/>
            <a:ext cx="5352898" cy="3448202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71500" y="5238598"/>
            <a:ext cx="2115007" cy="1333195"/>
          </a:xfrm>
          <a:prstGeom prst="roundRect">
            <a:avLst>
              <a:gd name="adj" fmla="val 783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71500" y="5238598"/>
            <a:ext cx="2115007" cy="38405"/>
          </a:xfrm>
          <a:prstGeom prst="roundRect">
            <a:avLst>
              <a:gd name="adj" fmla="val 272107"/>
            </a:avLst>
          </a:prstGeom>
          <a:solidFill>
            <a:srgbClr val="10B981"/>
          </a:solidFill>
          <a:ln w="12700">
            <a:solidFill>
              <a:srgbClr val="10B981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809951" y="5238598"/>
            <a:ext cx="2115007" cy="1333195"/>
          </a:xfrm>
          <a:prstGeom prst="roundRect">
            <a:avLst>
              <a:gd name="adj" fmla="val 783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809951" y="5238598"/>
            <a:ext cx="2115007" cy="38405"/>
          </a:xfrm>
          <a:prstGeom prst="roundRect">
            <a:avLst>
              <a:gd name="adj" fmla="val 272107"/>
            </a:avLst>
          </a:prstGeom>
          <a:solidFill>
            <a:srgbClr val="3B82F6"/>
          </a:solidFill>
          <a:ln w="12700">
            <a:solidFill>
              <a:srgbClr val="3B82F6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048402" y="5238598"/>
            <a:ext cx="2115007" cy="1333195"/>
          </a:xfrm>
          <a:prstGeom prst="roundRect">
            <a:avLst>
              <a:gd name="adj" fmla="val 783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48402" y="5238598"/>
            <a:ext cx="2115007" cy="38405"/>
          </a:xfrm>
          <a:prstGeom prst="roundRect">
            <a:avLst>
              <a:gd name="adj" fmla="val 272107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286854" y="5238598"/>
            <a:ext cx="2115007" cy="1333195"/>
          </a:xfrm>
          <a:prstGeom prst="roundRect">
            <a:avLst>
              <a:gd name="adj" fmla="val 783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286854" y="5238598"/>
            <a:ext cx="2115007" cy="38405"/>
          </a:xfrm>
          <a:prstGeom prst="roundRect">
            <a:avLst>
              <a:gd name="adj" fmla="val 272107"/>
            </a:avLst>
          </a:prstGeom>
          <a:solidFill>
            <a:srgbClr val="EC4899"/>
          </a:solidFill>
          <a:ln w="12700">
            <a:solidFill>
              <a:srgbClr val="EC4899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525305" y="5238598"/>
            <a:ext cx="2115007" cy="1333195"/>
          </a:xfrm>
          <a:prstGeom prst="roundRect">
            <a:avLst>
              <a:gd name="adj" fmla="val 783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525305" y="5238598"/>
            <a:ext cx="2115007" cy="38405"/>
          </a:xfrm>
          <a:prstGeom prst="roundRect">
            <a:avLst>
              <a:gd name="adj" fmla="val 272107"/>
            </a:avLst>
          </a:prstGeom>
          <a:solidFill>
            <a:srgbClr val="EF4444"/>
          </a:solidFill>
          <a:ln w="12700">
            <a:solidFill>
              <a:srgbClr val="EF4444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61695" y="2286000"/>
            <a:ext cx="4972507" cy="2210105"/>
          </a:xfrm>
          <a:prstGeom prst="roundRect">
            <a:avLst>
              <a:gd name="adj" fmla="val 2853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1754" y="2295144"/>
            <a:ext cx="4953305" cy="2190902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6476695" y="2286000"/>
            <a:ext cx="4972507" cy="2210105"/>
          </a:xfrm>
          <a:prstGeom prst="roundRect">
            <a:avLst>
              <a:gd name="adj" fmla="val 2853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86754" y="2295144"/>
            <a:ext cx="4953305" cy="2190902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ADD FILES &amp; FORMATS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571500" y="609905"/>
            <a:ext cx="57150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파일 추가 방법 및 지원 형식</a:t>
            </a:r>
            <a:endParaRPr lang="en-US" sz="2700" dirty="0"/>
          </a:p>
        </p:txBody>
      </p:sp>
      <p:sp>
        <p:nvSpPr>
          <p:cNvPr id="23" name="Shape 18"/>
          <p:cNvSpPr/>
          <p:nvPr/>
        </p:nvSpPr>
        <p:spPr>
          <a:xfrm>
            <a:off x="761695" y="1429207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761695" y="1429207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1181405" y="1442923"/>
            <a:ext cx="2743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방법 1: 드래그 &amp; 드롭 (권장)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1181405" y="1809598"/>
            <a:ext cx="45345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탐색기에서 여러 파일을 선택한 후 'Drop files here' 영역이나 Content List의 빈 공간에 끌어다 놓습니다.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6476695" y="1429207"/>
            <a:ext cx="304495" cy="304495"/>
          </a:xfrm>
          <a:prstGeom prst="roundRect">
            <a:avLst>
              <a:gd name="adj" fmla="val 150150"/>
            </a:avLst>
          </a:prstGeom>
          <a:solidFill>
            <a:srgbClr val="EE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6476695" y="1429207"/>
            <a:ext cx="3054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6896405" y="1442923"/>
            <a:ext cx="236372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방법 2: 파일 열기 버튼</a:t>
            </a:r>
            <a:endParaRPr lang="en-US" sz="1500" dirty="0"/>
          </a:p>
        </p:txBody>
      </p:sp>
      <p:sp>
        <p:nvSpPr>
          <p:cNvPr id="30" name="Text 25"/>
          <p:cNvSpPr txBox="1"/>
          <p:nvPr/>
        </p:nvSpPr>
        <p:spPr>
          <a:xfrm>
            <a:off x="6896405" y="1809598"/>
            <a:ext cx="45345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도구 모음의  아이콘을 클릭하여 파일 선택 창을 엽니다. 복수 선택이 가능합니다.</a:t>
            </a:r>
            <a:endParaRPr lang="en-US" sz="1100" dirty="0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5"/>
          <a:srcRect l="-428" r="-428"/>
          <a:stretch/>
        </p:blipFill>
        <p:spPr>
          <a:xfrm>
            <a:off x="7633411" y="1847088"/>
            <a:ext cx="161849" cy="142646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809244" y="4858207"/>
            <a:ext cx="2619756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지원 파일 형식 </a:t>
            </a:r>
            <a:endParaRPr lang="en-US" sz="1600" dirty="0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6"/>
          <a:srcRect l="-1528" r="-1528"/>
          <a:stretch/>
        </p:blipFill>
        <p:spPr>
          <a:xfrm>
            <a:off x="571500" y="4905756"/>
            <a:ext cx="161849" cy="20939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66598" y="5639105"/>
            <a:ext cx="1905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이미지</a:t>
            </a:r>
            <a:endParaRPr lang="en-US" sz="1100" dirty="0"/>
          </a:p>
        </p:txBody>
      </p:sp>
      <p:sp>
        <p:nvSpPr>
          <p:cNvPr id="35" name="Text 28"/>
          <p:cNvSpPr txBox="1"/>
          <p:nvPr/>
        </p:nvSpPr>
        <p:spPr>
          <a:xfrm>
            <a:off x="666598" y="5876849"/>
            <a:ext cx="190561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JPG, PNG, GIF 등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 썸네일 생성</a:t>
            </a:r>
            <a:endParaRPr lang="en-US" sz="900" dirty="0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505102" y="5333695"/>
            <a:ext cx="228600" cy="228600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2905049" y="5639105"/>
            <a:ext cx="1905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동영상</a:t>
            </a:r>
            <a:endParaRPr lang="en-US" sz="1100" dirty="0"/>
          </a:p>
        </p:txBody>
      </p:sp>
      <p:sp>
        <p:nvSpPr>
          <p:cNvPr id="38" name="Text 30"/>
          <p:cNvSpPr txBox="1"/>
          <p:nvPr/>
        </p:nvSpPr>
        <p:spPr>
          <a:xfrm>
            <a:off x="2905049" y="5876849"/>
            <a:ext cx="190561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MP4, AVI, MKV, MOV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2초 지점 썸네일 추출</a:t>
            </a:r>
            <a:endParaRPr lang="en-US" sz="900" dirty="0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8"/>
          <a:srcRect t="-45" b="-45"/>
          <a:stretch/>
        </p:blipFill>
        <p:spPr>
          <a:xfrm>
            <a:off x="3728923" y="5333695"/>
            <a:ext cx="256946" cy="22860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5143500" y="5639105"/>
            <a:ext cx="1905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오디오</a:t>
            </a:r>
            <a:endParaRPr lang="en-US" sz="1100" dirty="0"/>
          </a:p>
        </p:txBody>
      </p:sp>
      <p:sp>
        <p:nvSpPr>
          <p:cNvPr id="41" name="Text 32"/>
          <p:cNvSpPr txBox="1"/>
          <p:nvPr/>
        </p:nvSpPr>
        <p:spPr>
          <a:xfrm>
            <a:off x="5143500" y="5876849"/>
            <a:ext cx="190561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MP3, WAV 등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파형 아이콘 표시</a:t>
            </a:r>
            <a:endParaRPr lang="en-US" sz="900" dirty="0"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982005" y="5333695"/>
            <a:ext cx="228600" cy="228600"/>
          </a:xfrm>
          <a:prstGeom prst="rect">
            <a:avLst/>
          </a:prstGeom>
        </p:spPr>
      </p:pic>
      <p:sp>
        <p:nvSpPr>
          <p:cNvPr id="43" name="Text 33"/>
          <p:cNvSpPr txBox="1"/>
          <p:nvPr/>
        </p:nvSpPr>
        <p:spPr>
          <a:xfrm>
            <a:off x="7381951" y="5639105"/>
            <a:ext cx="1905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파워포인트 (PPT)</a:t>
            </a:r>
            <a:endParaRPr lang="en-US" sz="1100" dirty="0"/>
          </a:p>
        </p:txBody>
      </p:sp>
      <p:sp>
        <p:nvSpPr>
          <p:cNvPr id="44" name="Text 34"/>
          <p:cNvSpPr txBox="1"/>
          <p:nvPr/>
        </p:nvSpPr>
        <p:spPr>
          <a:xfrm>
            <a:off x="7381951" y="5876849"/>
            <a:ext cx="190561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슬라이드 스냅샷 변환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(수정 시 재추가 필요)</a:t>
            </a:r>
            <a:endParaRPr lang="en-US" sz="900" dirty="0"/>
          </a:p>
        </p:txBody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10"/>
          <a:srcRect l="-133" r="-133"/>
          <a:stretch/>
        </p:blipFill>
        <p:spPr>
          <a:xfrm>
            <a:off x="8248802" y="5333695"/>
            <a:ext cx="171907" cy="228600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9620402" y="5639105"/>
            <a:ext cx="1905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문서 (PDF)</a:t>
            </a:r>
            <a:endParaRPr lang="en-US" sz="1100" dirty="0"/>
          </a:p>
        </p:txBody>
      </p:sp>
      <p:sp>
        <p:nvSpPr>
          <p:cNvPr id="47" name="Text 36"/>
          <p:cNvSpPr txBox="1"/>
          <p:nvPr/>
        </p:nvSpPr>
        <p:spPr>
          <a:xfrm>
            <a:off x="9620402" y="5876849"/>
            <a:ext cx="190561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고화질 렌더링 지원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다중 페이지 네비게이션</a:t>
            </a:r>
            <a:endParaRPr lang="en-US" sz="900" dirty="0"/>
          </a:p>
        </p:txBody>
      </p:sp>
      <p:pic>
        <p:nvPicPr>
          <p:cNvPr id="48" name="Image 9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458907" y="5333695"/>
            <a:ext cx="228600" cy="228600"/>
          </a:xfrm>
          <a:prstGeom prst="rect">
            <a:avLst/>
          </a:prstGeom>
        </p:spPr>
      </p:pic>
      <p:pic>
        <p:nvPicPr>
          <p:cNvPr id="49" name="Image 0" descr="preencoded.png">
            <a:extLst>
              <a:ext uri="{FF2B5EF4-FFF2-40B4-BE49-F238E27FC236}">
                <a16:creationId xmlns:a16="http://schemas.microsoft.com/office/drawing/2014/main" id="{87277016-89CA-4E25-A328-FA805147905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333195"/>
            <a:ext cx="5352898" cy="5067605"/>
          </a:xfrm>
          <a:prstGeom prst="roundRect">
            <a:avLst>
              <a:gd name="adj" fmla="val 1085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286500" y="1333195"/>
            <a:ext cx="5352898" cy="2495398"/>
          </a:xfrm>
          <a:prstGeom prst="roundRect">
            <a:avLst>
              <a:gd name="adj" fmla="val 335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286500" y="3905402"/>
            <a:ext cx="5352898" cy="2495398"/>
          </a:xfrm>
          <a:prstGeom prst="roundRect">
            <a:avLst>
              <a:gd name="adj" fmla="val 335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2523744" y="2095805"/>
            <a:ext cx="1466698" cy="895198"/>
          </a:xfrm>
          <a:prstGeom prst="roundRect">
            <a:avLst>
              <a:gd name="adj" fmla="val 13040"/>
            </a:avLst>
          </a:prstGeom>
          <a:solidFill>
            <a:srgbClr val="F9FAFB"/>
          </a:solidFill>
          <a:ln w="25400">
            <a:solidFill>
              <a:srgbClr val="9CA3A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523744" y="4476902"/>
            <a:ext cx="1466698" cy="895198"/>
          </a:xfrm>
          <a:prstGeom prst="roundRect">
            <a:avLst>
              <a:gd name="adj" fmla="val 13040"/>
            </a:avLst>
          </a:prstGeom>
          <a:solidFill>
            <a:srgbClr val="F9FAFB"/>
          </a:solidFill>
          <a:ln w="25400">
            <a:solidFill>
              <a:srgbClr val="9CA3A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1695" y="3286354"/>
            <a:ext cx="1466698" cy="895198"/>
          </a:xfrm>
          <a:prstGeom prst="roundRect">
            <a:avLst>
              <a:gd name="adj" fmla="val 13040"/>
            </a:avLst>
          </a:prstGeom>
          <a:solidFill>
            <a:srgbClr val="F9FAFB"/>
          </a:solidFill>
          <a:ln w="25400">
            <a:solidFill>
              <a:srgbClr val="9CA3A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286707" y="3286354"/>
            <a:ext cx="1466698" cy="895198"/>
          </a:xfrm>
          <a:prstGeom prst="roundRect">
            <a:avLst>
              <a:gd name="adj" fmla="val 13040"/>
            </a:avLst>
          </a:prstGeom>
          <a:solidFill>
            <a:srgbClr val="F9FAFB"/>
          </a:solidFill>
          <a:ln w="25400">
            <a:solidFill>
              <a:srgbClr val="9CA3A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286000" y="3047695"/>
            <a:ext cx="1943100" cy="1371600"/>
          </a:xfrm>
          <a:prstGeom prst="roundRect">
            <a:avLst>
              <a:gd name="adj" fmla="val 7407"/>
            </a:avLst>
          </a:prstGeom>
          <a:solidFill>
            <a:srgbClr val="EEF2FF"/>
          </a:solidFill>
          <a:ln w="25400">
            <a:solidFill>
              <a:srgbClr val="4F46E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76695" y="2000707"/>
            <a:ext cx="2305202" cy="1638605"/>
          </a:xfrm>
          <a:prstGeom prst="roundRect">
            <a:avLst>
              <a:gd name="adj" fmla="val 3893"/>
            </a:avLst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76695" y="4572000"/>
            <a:ext cx="2305202" cy="1638605"/>
          </a:xfrm>
          <a:prstGeom prst="roundRect">
            <a:avLst>
              <a:gd name="adj" fmla="val 3893"/>
            </a:avLst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MAGNET &amp; DUAL MODE</a:t>
            </a:r>
            <a:endParaRPr lang="en-US" sz="1000" dirty="0"/>
          </a:p>
        </p:txBody>
      </p:sp>
      <p:sp>
        <p:nvSpPr>
          <p:cNvPr id="18" name="Text 13"/>
          <p:cNvSpPr txBox="1"/>
          <p:nvPr/>
        </p:nvSpPr>
        <p:spPr>
          <a:xfrm>
            <a:off x="571500" y="609905"/>
            <a:ext cx="613928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기능과 듀얼 모드</a:t>
            </a:r>
            <a:endParaRPr lang="en-US" sz="2700" dirty="0"/>
          </a:p>
        </p:txBody>
      </p:sp>
      <p:sp>
        <p:nvSpPr>
          <p:cNvPr id="19" name="Text 14"/>
          <p:cNvSpPr txBox="1"/>
          <p:nvPr/>
        </p:nvSpPr>
        <p:spPr>
          <a:xfrm>
            <a:off x="2551176" y="1524305"/>
            <a:ext cx="316382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4방향 </a:t>
            </a:r>
            <a:r>
              <a:rPr lang="ko-KR" alt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시스템</a:t>
            </a:r>
            <a:endParaRPr lang="en-US" sz="15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rcRect l="-1648" r="-1648"/>
          <a:stretch/>
        </p:blipFill>
        <p:spPr>
          <a:xfrm>
            <a:off x="2304288" y="1576426"/>
            <a:ext cx="171907" cy="19019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2381098" y="3571646"/>
            <a:ext cx="17145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Main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2619756" y="2428646"/>
            <a:ext cx="123901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Content (상)</a:t>
            </a:r>
            <a:endParaRPr lang="en-US" sz="1000" dirty="0"/>
          </a:p>
        </p:txBody>
      </p:sp>
      <p:sp>
        <p:nvSpPr>
          <p:cNvPr id="23" name="Text 17"/>
          <p:cNvSpPr txBox="1"/>
          <p:nvPr/>
        </p:nvSpPr>
        <p:spPr>
          <a:xfrm>
            <a:off x="2619756" y="4809744"/>
            <a:ext cx="123901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Content (하)</a:t>
            </a:r>
            <a:endParaRPr lang="en-US" sz="1000" dirty="0"/>
          </a:p>
        </p:txBody>
      </p:sp>
      <p:sp>
        <p:nvSpPr>
          <p:cNvPr id="24" name="Text 18"/>
          <p:cNvSpPr txBox="1"/>
          <p:nvPr/>
        </p:nvSpPr>
        <p:spPr>
          <a:xfrm>
            <a:off x="857707" y="3619195"/>
            <a:ext cx="123901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Content (좌)</a:t>
            </a:r>
            <a:endParaRPr lang="en-US" sz="1000" dirty="0"/>
          </a:p>
        </p:txBody>
      </p:sp>
      <p:sp>
        <p:nvSpPr>
          <p:cNvPr id="25" name="Text 19"/>
          <p:cNvSpPr txBox="1"/>
          <p:nvPr/>
        </p:nvSpPr>
        <p:spPr>
          <a:xfrm>
            <a:off x="4381805" y="3619195"/>
            <a:ext cx="123901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Content (우)</a:t>
            </a:r>
            <a:endParaRPr lang="en-US" sz="100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4"/>
          <a:srcRect t="-100" b="-100"/>
          <a:stretch/>
        </p:blipFill>
        <p:spPr>
          <a:xfrm>
            <a:off x="3181198" y="2933395"/>
            <a:ext cx="114300" cy="152705"/>
          </a:xfrm>
          <a:prstGeom prst="rect">
            <a:avLst/>
          </a:prstGeom>
        </p:spPr>
      </p:pic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rcRect t="-100" b="-100"/>
          <a:stretch/>
        </p:blipFill>
        <p:spPr>
          <a:xfrm>
            <a:off x="3181198" y="4401007"/>
            <a:ext cx="114300" cy="152705"/>
          </a:xfrm>
          <a:prstGeom prst="rect">
            <a:avLst/>
          </a:prstGeom>
        </p:spPr>
      </p:pic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6"/>
          <a:srcRect t="-43" b="-43"/>
          <a:stretch/>
        </p:blipFill>
        <p:spPr>
          <a:xfrm>
            <a:off x="2152498" y="3666744"/>
            <a:ext cx="133502" cy="152705"/>
          </a:xfrm>
          <a:prstGeom prst="rect">
            <a:avLst/>
          </a:prstGeom>
        </p:spPr>
      </p:pic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7"/>
          <a:srcRect t="-43" b="-43"/>
          <a:stretch/>
        </p:blipFill>
        <p:spPr>
          <a:xfrm>
            <a:off x="4190695" y="3666744"/>
            <a:ext cx="133502" cy="152705"/>
          </a:xfrm>
          <a:prstGeom prst="rect">
            <a:avLst/>
          </a:prstGeom>
        </p:spPr>
      </p:pic>
      <p:sp>
        <p:nvSpPr>
          <p:cNvPr id="30" name="Shape 20"/>
          <p:cNvSpPr/>
          <p:nvPr/>
        </p:nvSpPr>
        <p:spPr>
          <a:xfrm>
            <a:off x="761696" y="5524805"/>
            <a:ext cx="4972508" cy="817629"/>
          </a:xfrm>
          <a:prstGeom prst="roundRect">
            <a:avLst>
              <a:gd name="adj" fmla="val 15676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Text 21"/>
          <p:cNvSpPr txBox="1"/>
          <p:nvPr/>
        </p:nvSpPr>
        <p:spPr>
          <a:xfrm>
            <a:off x="875995" y="5639105"/>
            <a:ext cx="4602623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Content 창을 마우스로 드래그하여 Main 창 경계 근처로 이동하면 </a:t>
            </a:r>
            <a:r>
              <a:rPr lang="en-US" sz="1000" b="1" dirty="0">
                <a:solidFill>
                  <a:srgbClr val="10B98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자동으로 부드럽게 </a:t>
            </a:r>
            <a:r>
              <a:rPr lang="en-US" sz="1000" b="1" dirty="0" err="1">
                <a:solidFill>
                  <a:srgbClr val="10B98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흡착</a:t>
            </a:r>
            <a:r>
              <a:rPr lang="en-US" sz="10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됩니다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 </a:t>
            </a:r>
          </a:p>
          <a:p>
            <a:pPr marL="0" indent="0" algn="l">
              <a:buNone/>
            </a:pPr>
            <a:endParaRPr lang="en-US" sz="1000" dirty="0">
              <a:solidFill>
                <a:srgbClr val="4B5563"/>
              </a:solidFill>
              <a:latin typeface="Noto Sans KR" pitchFamily="34" charset="0"/>
              <a:ea typeface="Noto Sans KR" pitchFamily="34" charset="-122"/>
              <a:cs typeface="Noto Sans KR" pitchFamily="34" charset="-120"/>
            </a:endParaRPr>
          </a:p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 </a:t>
            </a:r>
            <a:r>
              <a:rPr lang="ko-KR" alt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버튼 주변에 나타나는 </a:t>
            </a: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세로/가로 막대 아이콘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 현재 연결 방향을 표시합니다.</a:t>
            </a:r>
            <a:endParaRPr lang="en-US" sz="1000" dirty="0"/>
          </a:p>
        </p:txBody>
      </p:sp>
      <p:sp>
        <p:nvSpPr>
          <p:cNvPr id="32" name="Text 22"/>
          <p:cNvSpPr txBox="1"/>
          <p:nvPr/>
        </p:nvSpPr>
        <p:spPr>
          <a:xfrm>
            <a:off x="6772046" y="1524305"/>
            <a:ext cx="46579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모니터 선택 및 할당 </a:t>
            </a:r>
            <a:endParaRPr lang="en-US" sz="1500" dirty="0"/>
          </a:p>
        </p:txBody>
      </p:sp>
      <p:pic>
        <p:nvPicPr>
          <p:cNvPr id="33" name="Image 8" descr="preencoded.png"/>
          <p:cNvPicPr>
            <a:picLocks noChangeAspect="1"/>
          </p:cNvPicPr>
          <p:nvPr/>
        </p:nvPicPr>
        <p:blipFill>
          <a:blip r:embed="rId8"/>
          <a:srcRect l="-1282" r="-1282"/>
          <a:stretch/>
        </p:blipFill>
        <p:spPr>
          <a:xfrm>
            <a:off x="6476695" y="1567282"/>
            <a:ext cx="219456" cy="190195"/>
          </a:xfrm>
          <a:prstGeom prst="rect">
            <a:avLst/>
          </a:prstGeom>
        </p:spPr>
      </p:pic>
      <p:sp>
        <p:nvSpPr>
          <p:cNvPr id="34" name="Text 23"/>
          <p:cNvSpPr txBox="1"/>
          <p:nvPr/>
        </p:nvSpPr>
        <p:spPr>
          <a:xfrm>
            <a:off x="8953805" y="2000707"/>
            <a:ext cx="2477110" cy="1286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상단 드롭다운에서 시스템에 연결된 모니터를 선택할 수 있습니다. </a:t>
            </a:r>
            <a:endParaRPr lang="en-US" sz="1000" dirty="0"/>
          </a:p>
          <a:p>
            <a:pPr marL="0" indent="0" algn="l">
              <a:buNone/>
            </a:pP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선택한 모니터(예: 확장 디스플레이)에 맞게 Content 창을 빠르게 배치하기 위한 준비 단계입니다. </a:t>
            </a:r>
            <a:endParaRPr lang="en-US" sz="1000" dirty="0"/>
          </a:p>
        </p:txBody>
      </p:sp>
      <p:sp>
        <p:nvSpPr>
          <p:cNvPr id="35" name="Text 24"/>
          <p:cNvSpPr txBox="1"/>
          <p:nvPr/>
        </p:nvSpPr>
        <p:spPr>
          <a:xfrm>
            <a:off x="6743700" y="4095598"/>
            <a:ext cx="46863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듀얼 모드 (Dual Mode) </a:t>
            </a:r>
            <a:endParaRPr lang="en-US" sz="1500" dirty="0"/>
          </a:p>
        </p:txBody>
      </p:sp>
      <p:pic>
        <p:nvPicPr>
          <p:cNvPr id="36" name="Image 9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476695" y="4138574"/>
            <a:ext cx="190195" cy="190195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8953805" y="4572000"/>
            <a:ext cx="2477110" cy="1495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'Dual Mode' 체크 시 </a:t>
            </a:r>
            <a:r>
              <a:rPr lang="ko-KR" altLang="en-US" sz="1000" b="1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1000" b="1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고정이 해제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되며 창들을 독립적으로 배치할 수 있습니다. </a:t>
            </a:r>
            <a:endParaRPr lang="en-US" sz="1000" dirty="0"/>
          </a:p>
          <a:p>
            <a:pPr marL="0" indent="0" algn="l">
              <a:buNone/>
            </a:pP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이때 Button 제어 창은 자동으로 Main 창의 하단에 폭을 맞추어 정렬되어 컨트롤 편의성을 높입니다. </a:t>
            </a:r>
            <a:endParaRPr lang="en-US" sz="1000" dirty="0"/>
          </a:p>
        </p:txBody>
      </p:sp>
      <p:pic>
        <p:nvPicPr>
          <p:cNvPr id="38" name="Image 0" descr="preencoded.png">
            <a:extLst>
              <a:ext uri="{FF2B5EF4-FFF2-40B4-BE49-F238E27FC236}">
                <a16:creationId xmlns:a16="http://schemas.microsoft.com/office/drawing/2014/main" id="{C3F4AEFB-8F08-4210-8F55-FF915C40B7A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50166677-8D27-43CE-A40D-CB10BE8DE5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5898" y="2048334"/>
            <a:ext cx="2273445" cy="1523312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A6770E18-DE6F-4DDF-872D-657E175DE3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5269" y="4628655"/>
            <a:ext cx="2240053" cy="15542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333195"/>
            <a:ext cx="5352898" cy="5257800"/>
          </a:xfrm>
          <a:prstGeom prst="roundRect">
            <a:avLst>
              <a:gd name="adj" fmla="val 100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286500" y="1333195"/>
            <a:ext cx="5352898" cy="5257800"/>
          </a:xfrm>
          <a:prstGeom prst="roundRect">
            <a:avLst>
              <a:gd name="adj" fmla="val 100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1695" y="1904695"/>
            <a:ext cx="4972507" cy="1638605"/>
          </a:xfrm>
          <a:prstGeom prst="roundRect">
            <a:avLst>
              <a:gd name="adj" fmla="val 5191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PLAYBACK &amp; SHORTCUTS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571500" y="609905"/>
            <a:ext cx="57150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미디어 재생과 단축키</a:t>
            </a:r>
            <a:endParaRPr lang="en-US" sz="2700" dirty="0"/>
          </a:p>
        </p:txBody>
      </p:sp>
      <p:sp>
        <p:nvSpPr>
          <p:cNvPr id="11" name="Text 7"/>
          <p:cNvSpPr txBox="1"/>
          <p:nvPr/>
        </p:nvSpPr>
        <p:spPr>
          <a:xfrm>
            <a:off x="2125980" y="1524305"/>
            <a:ext cx="358902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재생 컨트롤 (GrabMeButton)</a:t>
            </a:r>
            <a:endParaRPr lang="en-US" sz="1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9890" y="1576426"/>
            <a:ext cx="190195" cy="190195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61695" y="3666744"/>
            <a:ext cx="4953305" cy="590702"/>
          </a:xfrm>
          <a:prstGeom prst="roundRect">
            <a:avLst>
              <a:gd name="adj" fmla="val 39948"/>
            </a:avLst>
          </a:prstGeom>
          <a:solidFill>
            <a:srgbClr val="F9FA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75995" y="3781044"/>
            <a:ext cx="171907" cy="171907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162202" y="3762756"/>
            <a:ext cx="34866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플레이어 엔진 선택</a:t>
            </a:r>
            <a:endParaRPr lang="en-US" sz="1100" dirty="0"/>
          </a:p>
        </p:txBody>
      </p:sp>
      <p:sp>
        <p:nvSpPr>
          <p:cNvPr id="16" name="Text 10"/>
          <p:cNvSpPr txBox="1"/>
          <p:nvPr/>
        </p:nvSpPr>
        <p:spPr>
          <a:xfrm>
            <a:off x="1162202" y="3981298"/>
            <a:ext cx="4123944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상단 Player 드롭다운에서 </a:t>
            </a: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WMP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(기본) 또는 </a:t>
            </a: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VLC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(고성능) 중 선택</a:t>
            </a:r>
            <a:endParaRPr lang="en-US" sz="1000" dirty="0"/>
          </a:p>
        </p:txBody>
      </p:sp>
      <p:sp>
        <p:nvSpPr>
          <p:cNvPr id="17" name="Shape 11"/>
          <p:cNvSpPr/>
          <p:nvPr/>
        </p:nvSpPr>
        <p:spPr>
          <a:xfrm>
            <a:off x="761695" y="4351630"/>
            <a:ext cx="4953305" cy="771754"/>
          </a:xfrm>
          <a:prstGeom prst="roundRect">
            <a:avLst>
              <a:gd name="adj" fmla="val 23404"/>
            </a:avLst>
          </a:prstGeom>
          <a:solidFill>
            <a:srgbClr val="F9FA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75995" y="4465930"/>
            <a:ext cx="171907" cy="171907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162202" y="4447642"/>
            <a:ext cx="2477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재생 제어 &amp; 이동</a:t>
            </a:r>
            <a:endParaRPr lang="en-US" sz="1100" dirty="0"/>
          </a:p>
        </p:txBody>
      </p:sp>
      <p:sp>
        <p:nvSpPr>
          <p:cNvPr id="20" name="Text 13"/>
          <p:cNvSpPr txBox="1"/>
          <p:nvPr/>
        </p:nvSpPr>
        <p:spPr>
          <a:xfrm>
            <a:off x="1162202" y="4666183"/>
            <a:ext cx="247711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      Play      Pause      Stop 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     </a:t>
            </a:r>
            <a:r>
              <a:rPr lang="en-US" sz="10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이전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      </a:t>
            </a:r>
            <a:r>
              <a:rPr lang="en-US" sz="10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다음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항목 (또는 PDF 페이지 전환) </a:t>
            </a:r>
            <a:endParaRPr lang="en-US" sz="1000" dirty="0"/>
          </a:p>
        </p:txBody>
      </p:sp>
      <p:sp>
        <p:nvSpPr>
          <p:cNvPr id="21" name="Shape 14"/>
          <p:cNvSpPr/>
          <p:nvPr/>
        </p:nvSpPr>
        <p:spPr>
          <a:xfrm>
            <a:off x="761695" y="5216652"/>
            <a:ext cx="4953305" cy="590702"/>
          </a:xfrm>
          <a:prstGeom prst="roundRect">
            <a:avLst>
              <a:gd name="adj" fmla="val 39948"/>
            </a:avLst>
          </a:prstGeom>
          <a:solidFill>
            <a:srgbClr val="F9FA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75995" y="5330952"/>
            <a:ext cx="171907" cy="171907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162202" y="5311750"/>
            <a:ext cx="4353458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진행바 (TrackBar) 탐색</a:t>
            </a:r>
            <a:endParaRPr lang="en-US" sz="1100" dirty="0"/>
          </a:p>
        </p:txBody>
      </p:sp>
      <p:sp>
        <p:nvSpPr>
          <p:cNvPr id="24" name="Text 16"/>
          <p:cNvSpPr txBox="1"/>
          <p:nvPr/>
        </p:nvSpPr>
        <p:spPr>
          <a:xfrm>
            <a:off x="1162202" y="5531206"/>
            <a:ext cx="5190134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클릭하여 즉시 이동하거나 드래그하여 미디어의 특정 위치로 탐색 (반복 버튼 지원)</a:t>
            </a:r>
            <a:endParaRPr lang="en-US" sz="10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7"/>
          <a:srcRect t="-2644" b="-2644"/>
          <a:stretch/>
        </p:blipFill>
        <p:spPr>
          <a:xfrm>
            <a:off x="1241755" y="4703459"/>
            <a:ext cx="95098" cy="133502"/>
          </a:xfrm>
          <a:prstGeom prst="rect">
            <a:avLst/>
          </a:prstGeom>
        </p:spPr>
      </p:pic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8"/>
          <a:srcRect t="-4970" b="-4970"/>
          <a:stretch/>
        </p:blipFill>
        <p:spPr>
          <a:xfrm>
            <a:off x="1693274" y="4703459"/>
            <a:ext cx="75895" cy="133502"/>
          </a:xfrm>
          <a:prstGeom prst="rect">
            <a:avLst/>
          </a:prstGeom>
        </p:spPr>
      </p:pic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9"/>
          <a:srcRect t="-2644" b="-2644"/>
          <a:stretch/>
        </p:blipFill>
        <p:spPr>
          <a:xfrm>
            <a:off x="2195046" y="4703459"/>
            <a:ext cx="95098" cy="133502"/>
          </a:xfrm>
          <a:prstGeom prst="rect">
            <a:avLst/>
          </a:prstGeom>
        </p:spPr>
      </p:pic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10"/>
          <a:srcRect t="-4970" b="-4970"/>
          <a:stretch/>
        </p:blipFill>
        <p:spPr>
          <a:xfrm>
            <a:off x="1237864" y="4856359"/>
            <a:ext cx="75895" cy="133502"/>
          </a:xfrm>
          <a:prstGeom prst="rect">
            <a:avLst/>
          </a:prstGeom>
        </p:spPr>
      </p:pic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1"/>
          <a:srcRect t="-4970" b="-4970"/>
          <a:stretch/>
        </p:blipFill>
        <p:spPr>
          <a:xfrm>
            <a:off x="1674676" y="4856359"/>
            <a:ext cx="75895" cy="133502"/>
          </a:xfrm>
          <a:prstGeom prst="rect">
            <a:avLst/>
          </a:prstGeom>
        </p:spPr>
      </p:pic>
      <p:sp>
        <p:nvSpPr>
          <p:cNvPr id="30" name="Text 17"/>
          <p:cNvSpPr txBox="1"/>
          <p:nvPr/>
        </p:nvSpPr>
        <p:spPr>
          <a:xfrm>
            <a:off x="8346643" y="1524305"/>
            <a:ext cx="308335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 키보드 단축키</a:t>
            </a:r>
            <a:endParaRPr lang="en-US" sz="1500" dirty="0"/>
          </a:p>
        </p:txBody>
      </p:sp>
      <p:pic>
        <p:nvPicPr>
          <p:cNvPr id="31" name="Image 11" descr="preencoded.png"/>
          <p:cNvPicPr>
            <a:picLocks noChangeAspect="1"/>
          </p:cNvPicPr>
          <p:nvPr/>
        </p:nvPicPr>
        <p:blipFill>
          <a:blip r:embed="rId12"/>
          <a:srcRect l="-1282" r="-1282"/>
          <a:stretch/>
        </p:blipFill>
        <p:spPr>
          <a:xfrm>
            <a:off x="8051292" y="1576426"/>
            <a:ext cx="219456" cy="190195"/>
          </a:xfrm>
          <a:prstGeom prst="rect">
            <a:avLst/>
          </a:prstGeom>
        </p:spPr>
      </p:pic>
      <p:sp>
        <p:nvSpPr>
          <p:cNvPr id="32" name="Shape 18"/>
          <p:cNvSpPr/>
          <p:nvPr/>
        </p:nvSpPr>
        <p:spPr>
          <a:xfrm>
            <a:off x="6572707" y="2229307"/>
            <a:ext cx="4762195" cy="19202"/>
          </a:xfrm>
          <a:prstGeom prst="rect">
            <a:avLst/>
          </a:prstGeom>
          <a:solidFill>
            <a:srgbClr val="EEF2FF"/>
          </a:solidFill>
          <a:ln w="12700">
            <a:solidFill>
              <a:srgbClr val="EEF2FF">
                <a:alpha val="0"/>
              </a:srgbClr>
            </a:solidFill>
            <a:prstDash val="solid"/>
          </a:ln>
        </p:spPr>
      </p:sp>
      <p:sp>
        <p:nvSpPr>
          <p:cNvPr id="33" name="Text 19"/>
          <p:cNvSpPr txBox="1"/>
          <p:nvPr/>
        </p:nvSpPr>
        <p:spPr>
          <a:xfrm>
            <a:off x="6572707" y="2000707"/>
            <a:ext cx="4763110" cy="19019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동영상 / 오디오 탐색</a:t>
            </a:r>
            <a:endParaRPr lang="en-US" sz="1000" dirty="0"/>
          </a:p>
        </p:txBody>
      </p:sp>
      <p:sp>
        <p:nvSpPr>
          <p:cNvPr id="34" name="Shape 20"/>
          <p:cNvSpPr/>
          <p:nvPr/>
        </p:nvSpPr>
        <p:spPr>
          <a:xfrm>
            <a:off x="6572707" y="2610612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35" name="Text 21"/>
          <p:cNvSpPr txBox="1"/>
          <p:nvPr/>
        </p:nvSpPr>
        <p:spPr>
          <a:xfrm>
            <a:off x="8667598" y="2343607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재생 / 일시정지 전환</a:t>
            </a:r>
            <a:endParaRPr lang="en-US" sz="1000" dirty="0"/>
          </a:p>
        </p:txBody>
      </p:sp>
      <p:sp>
        <p:nvSpPr>
          <p:cNvPr id="36" name="Shape 22"/>
          <p:cNvSpPr/>
          <p:nvPr/>
        </p:nvSpPr>
        <p:spPr>
          <a:xfrm>
            <a:off x="6572707" y="2991917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pic>
        <p:nvPicPr>
          <p:cNvPr id="37" name="Image 12" descr="preencoded.png"/>
          <p:cNvPicPr>
            <a:picLocks noChangeAspect="1"/>
          </p:cNvPicPr>
          <p:nvPr/>
        </p:nvPicPr>
        <p:blipFill>
          <a:blip r:embed="rId13"/>
          <a:srcRect l="-1756" r="-1756"/>
          <a:stretch/>
        </p:blipFill>
        <p:spPr>
          <a:xfrm>
            <a:off x="6572707" y="2714854"/>
            <a:ext cx="256946" cy="219456"/>
          </a:xfrm>
          <a:prstGeom prst="rect">
            <a:avLst/>
          </a:prstGeom>
        </p:spPr>
      </p:pic>
      <p:sp>
        <p:nvSpPr>
          <p:cNvPr id="38" name="Shape 23"/>
          <p:cNvSpPr/>
          <p:nvPr/>
        </p:nvSpPr>
        <p:spPr>
          <a:xfrm>
            <a:off x="6572707" y="2714854"/>
            <a:ext cx="256946" cy="219456"/>
          </a:xfrm>
          <a:prstGeom prst="roundRect">
            <a:avLst>
              <a:gd name="adj" fmla="val 14492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24"/>
          <p:cNvSpPr txBox="1"/>
          <p:nvPr/>
        </p:nvSpPr>
        <p:spPr>
          <a:xfrm>
            <a:off x="6572707" y="2714854"/>
            <a:ext cx="257861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←</a:t>
            </a:r>
            <a:endParaRPr lang="en-US" sz="900" dirty="0"/>
          </a:p>
        </p:txBody>
      </p:sp>
      <p:pic>
        <p:nvPicPr>
          <p:cNvPr id="40" name="Image 13" descr="preencoded.png"/>
          <p:cNvPicPr>
            <a:picLocks noChangeAspect="1"/>
          </p:cNvPicPr>
          <p:nvPr/>
        </p:nvPicPr>
        <p:blipFill>
          <a:blip r:embed="rId13"/>
          <a:srcRect l="-1756" r="-1756"/>
          <a:stretch/>
        </p:blipFill>
        <p:spPr>
          <a:xfrm>
            <a:off x="6858000" y="2714854"/>
            <a:ext cx="256946" cy="219456"/>
          </a:xfrm>
          <a:prstGeom prst="rect">
            <a:avLst/>
          </a:prstGeom>
        </p:spPr>
      </p:pic>
      <p:sp>
        <p:nvSpPr>
          <p:cNvPr id="41" name="Shape 25"/>
          <p:cNvSpPr/>
          <p:nvPr/>
        </p:nvSpPr>
        <p:spPr>
          <a:xfrm>
            <a:off x="6858000" y="2714854"/>
            <a:ext cx="256946" cy="219456"/>
          </a:xfrm>
          <a:prstGeom prst="roundRect">
            <a:avLst>
              <a:gd name="adj" fmla="val 14492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42" name="Text 26"/>
          <p:cNvSpPr txBox="1"/>
          <p:nvPr/>
        </p:nvSpPr>
        <p:spPr>
          <a:xfrm>
            <a:off x="6858000" y="2714854"/>
            <a:ext cx="257861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900" dirty="0"/>
          </a:p>
        </p:txBody>
      </p:sp>
      <p:pic>
        <p:nvPicPr>
          <p:cNvPr id="43" name="Image 14" descr="preencoded.png"/>
          <p:cNvPicPr>
            <a:picLocks noChangeAspect="1"/>
          </p:cNvPicPr>
          <p:nvPr/>
        </p:nvPicPr>
        <p:blipFill>
          <a:blip r:embed="rId13"/>
          <a:srcRect l="-1756" r="-1756"/>
          <a:stretch/>
        </p:blipFill>
        <p:spPr>
          <a:xfrm>
            <a:off x="7144207" y="2714854"/>
            <a:ext cx="256946" cy="219456"/>
          </a:xfrm>
          <a:prstGeom prst="rect">
            <a:avLst/>
          </a:prstGeom>
        </p:spPr>
      </p:pic>
      <p:sp>
        <p:nvSpPr>
          <p:cNvPr id="44" name="Shape 27"/>
          <p:cNvSpPr/>
          <p:nvPr/>
        </p:nvSpPr>
        <p:spPr>
          <a:xfrm>
            <a:off x="7144207" y="2714854"/>
            <a:ext cx="256946" cy="219456"/>
          </a:xfrm>
          <a:prstGeom prst="roundRect">
            <a:avLst>
              <a:gd name="adj" fmla="val 14492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45" name="Text 28"/>
          <p:cNvSpPr txBox="1"/>
          <p:nvPr/>
        </p:nvSpPr>
        <p:spPr>
          <a:xfrm>
            <a:off x="7144207" y="2714854"/>
            <a:ext cx="257861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↑</a:t>
            </a:r>
            <a:endParaRPr lang="en-US" sz="900" dirty="0"/>
          </a:p>
        </p:txBody>
      </p:sp>
      <p:pic>
        <p:nvPicPr>
          <p:cNvPr id="46" name="Image 15" descr="preencoded.png"/>
          <p:cNvPicPr>
            <a:picLocks noChangeAspect="1"/>
          </p:cNvPicPr>
          <p:nvPr/>
        </p:nvPicPr>
        <p:blipFill>
          <a:blip r:embed="rId13"/>
          <a:srcRect l="-1756" r="-1756"/>
          <a:stretch/>
        </p:blipFill>
        <p:spPr>
          <a:xfrm>
            <a:off x="7429500" y="2714854"/>
            <a:ext cx="256946" cy="219456"/>
          </a:xfrm>
          <a:prstGeom prst="rect">
            <a:avLst/>
          </a:prstGeom>
        </p:spPr>
      </p:pic>
      <p:sp>
        <p:nvSpPr>
          <p:cNvPr id="47" name="Shape 29"/>
          <p:cNvSpPr/>
          <p:nvPr/>
        </p:nvSpPr>
        <p:spPr>
          <a:xfrm>
            <a:off x="7429500" y="2714854"/>
            <a:ext cx="256946" cy="219456"/>
          </a:xfrm>
          <a:prstGeom prst="roundRect">
            <a:avLst>
              <a:gd name="adj" fmla="val 14492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48" name="Text 30"/>
          <p:cNvSpPr txBox="1"/>
          <p:nvPr/>
        </p:nvSpPr>
        <p:spPr>
          <a:xfrm>
            <a:off x="7429500" y="2714854"/>
            <a:ext cx="257861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↓</a:t>
            </a:r>
            <a:endParaRPr lang="en-US" sz="900" dirty="0"/>
          </a:p>
        </p:txBody>
      </p:sp>
      <p:sp>
        <p:nvSpPr>
          <p:cNvPr id="49" name="Text 31"/>
          <p:cNvSpPr txBox="1"/>
          <p:nvPr/>
        </p:nvSpPr>
        <p:spPr>
          <a:xfrm>
            <a:off x="8667598" y="2728570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5초</a:t>
            </a: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50" name="Shape 32"/>
          <p:cNvSpPr/>
          <p:nvPr/>
        </p:nvSpPr>
        <p:spPr>
          <a:xfrm>
            <a:off x="6572707" y="3381451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51" name="Text 33"/>
          <p:cNvSpPr txBox="1"/>
          <p:nvPr/>
        </p:nvSpPr>
        <p:spPr>
          <a:xfrm>
            <a:off x="8667598" y="3114446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10초</a:t>
            </a: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52" name="Shape 34"/>
          <p:cNvSpPr/>
          <p:nvPr/>
        </p:nvSpPr>
        <p:spPr>
          <a:xfrm>
            <a:off x="6572707" y="3772814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53" name="Text 35"/>
          <p:cNvSpPr txBox="1"/>
          <p:nvPr/>
        </p:nvSpPr>
        <p:spPr>
          <a:xfrm>
            <a:off x="8667598" y="3504895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30초</a:t>
            </a: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54" name="Shape 36"/>
          <p:cNvSpPr/>
          <p:nvPr/>
        </p:nvSpPr>
        <p:spPr>
          <a:xfrm>
            <a:off x="6572707" y="4163263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55" name="Text 37"/>
          <p:cNvSpPr txBox="1"/>
          <p:nvPr/>
        </p:nvSpPr>
        <p:spPr>
          <a:xfrm>
            <a:off x="8667598" y="3895344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60초</a:t>
            </a: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56" name="Shape 38"/>
          <p:cNvSpPr/>
          <p:nvPr/>
        </p:nvSpPr>
        <p:spPr>
          <a:xfrm>
            <a:off x="6572707" y="4552798"/>
            <a:ext cx="4762195" cy="19202"/>
          </a:xfrm>
          <a:prstGeom prst="rect">
            <a:avLst/>
          </a:prstGeom>
          <a:solidFill>
            <a:srgbClr val="D1FAE5"/>
          </a:solidFill>
          <a:ln w="12700">
            <a:solidFill>
              <a:srgbClr val="D1FAE5">
                <a:alpha val="0"/>
              </a:srgbClr>
            </a:solidFill>
            <a:prstDash val="solid"/>
          </a:ln>
        </p:spPr>
      </p:sp>
      <p:sp>
        <p:nvSpPr>
          <p:cNvPr id="57" name="Text 39"/>
          <p:cNvSpPr txBox="1"/>
          <p:nvPr/>
        </p:nvSpPr>
        <p:spPr>
          <a:xfrm>
            <a:off x="6572707" y="4324198"/>
            <a:ext cx="4763110" cy="19019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0B98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PDF / 문서 제어</a:t>
            </a:r>
            <a:endParaRPr lang="en-US" sz="1000" dirty="0"/>
          </a:p>
        </p:txBody>
      </p:sp>
      <p:sp>
        <p:nvSpPr>
          <p:cNvPr id="58" name="Shape 40"/>
          <p:cNvSpPr/>
          <p:nvPr/>
        </p:nvSpPr>
        <p:spPr>
          <a:xfrm>
            <a:off x="6572707" y="4934102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59" name="Text 41"/>
          <p:cNvSpPr txBox="1"/>
          <p:nvPr/>
        </p:nvSpPr>
        <p:spPr>
          <a:xfrm>
            <a:off x="6572707" y="4647895"/>
            <a:ext cx="20958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PgUp</a:t>
            </a: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/ </a:t>
            </a: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PgDn</a:t>
            </a:r>
            <a:endParaRPr lang="en-US" sz="1200" dirty="0"/>
          </a:p>
        </p:txBody>
      </p:sp>
      <p:sp>
        <p:nvSpPr>
          <p:cNvPr id="60" name="Text 42"/>
          <p:cNvSpPr txBox="1"/>
          <p:nvPr/>
        </p:nvSpPr>
        <p:spPr>
          <a:xfrm>
            <a:off x="8667598" y="4667098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이전 / 다음 페이지 이동</a:t>
            </a:r>
            <a:endParaRPr lang="en-US" sz="1000" dirty="0"/>
          </a:p>
        </p:txBody>
      </p:sp>
      <p:sp>
        <p:nvSpPr>
          <p:cNvPr id="61" name="Shape 43"/>
          <p:cNvSpPr/>
          <p:nvPr/>
        </p:nvSpPr>
        <p:spPr>
          <a:xfrm>
            <a:off x="6572707" y="5324551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62" name="Text 44"/>
          <p:cNvSpPr txBox="1"/>
          <p:nvPr/>
        </p:nvSpPr>
        <p:spPr>
          <a:xfrm>
            <a:off x="6572707" y="5038344"/>
            <a:ext cx="20958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Home</a:t>
            </a: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/ </a:t>
            </a: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200" dirty="0"/>
          </a:p>
        </p:txBody>
      </p:sp>
      <p:sp>
        <p:nvSpPr>
          <p:cNvPr id="63" name="Text 45"/>
          <p:cNvSpPr txBox="1"/>
          <p:nvPr/>
        </p:nvSpPr>
        <p:spPr>
          <a:xfrm>
            <a:off x="8667598" y="5057546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첫 / 마지막 페이지 이동</a:t>
            </a:r>
            <a:endParaRPr lang="en-US" sz="1000" dirty="0"/>
          </a:p>
        </p:txBody>
      </p:sp>
      <p:sp>
        <p:nvSpPr>
          <p:cNvPr id="64" name="Shape 46"/>
          <p:cNvSpPr/>
          <p:nvPr/>
        </p:nvSpPr>
        <p:spPr>
          <a:xfrm>
            <a:off x="6572707" y="5677510"/>
            <a:ext cx="4762195" cy="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pic>
        <p:nvPicPr>
          <p:cNvPr id="65" name="Image 16" descr="preencoded.png"/>
          <p:cNvPicPr>
            <a:picLocks noChangeAspect="1"/>
          </p:cNvPicPr>
          <p:nvPr/>
        </p:nvPicPr>
        <p:blipFill>
          <a:blip r:embed="rId14"/>
          <a:srcRect l="-309" r="-309"/>
          <a:stretch/>
        </p:blipFill>
        <p:spPr>
          <a:xfrm>
            <a:off x="6572707" y="5429707"/>
            <a:ext cx="409651" cy="190195"/>
          </a:xfrm>
          <a:prstGeom prst="rect">
            <a:avLst/>
          </a:prstGeom>
        </p:spPr>
      </p:pic>
      <p:sp>
        <p:nvSpPr>
          <p:cNvPr id="66" name="Shape 47"/>
          <p:cNvSpPr/>
          <p:nvPr/>
        </p:nvSpPr>
        <p:spPr>
          <a:xfrm>
            <a:off x="6572707" y="5429707"/>
            <a:ext cx="4096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A5B4FC"/>
            </a:solidFill>
            <a:prstDash val="solid"/>
          </a:ln>
        </p:spPr>
      </p:sp>
      <p:sp>
        <p:nvSpPr>
          <p:cNvPr id="67" name="Text 48"/>
          <p:cNvSpPr txBox="1"/>
          <p:nvPr/>
        </p:nvSpPr>
        <p:spPr>
          <a:xfrm>
            <a:off x="6572707" y="5429707"/>
            <a:ext cx="4096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4F46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</a:t>
            </a:r>
            <a:endParaRPr lang="en-US" sz="900" dirty="0"/>
          </a:p>
        </p:txBody>
      </p:sp>
      <p:sp>
        <p:nvSpPr>
          <p:cNvPr id="68" name="Text 49"/>
          <p:cNvSpPr txBox="1"/>
          <p:nvPr/>
        </p:nvSpPr>
        <p:spPr>
          <a:xfrm>
            <a:off x="7037222" y="5429707"/>
            <a:ext cx="6675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pic>
        <p:nvPicPr>
          <p:cNvPr id="69" name="Image 17" descr="preencoded.png"/>
          <p:cNvPicPr>
            <a:picLocks noChangeAspect="1"/>
          </p:cNvPicPr>
          <p:nvPr/>
        </p:nvPicPr>
        <p:blipFill>
          <a:blip r:embed="rId15"/>
          <a:srcRect l="-2512" r="-2512"/>
          <a:stretch/>
        </p:blipFill>
        <p:spPr>
          <a:xfrm>
            <a:off x="7157923" y="5458054"/>
            <a:ext cx="105156" cy="133502"/>
          </a:xfrm>
          <a:prstGeom prst="rect">
            <a:avLst/>
          </a:prstGeom>
        </p:spPr>
      </p:pic>
      <p:sp>
        <p:nvSpPr>
          <p:cNvPr id="70" name="Text 50"/>
          <p:cNvSpPr txBox="1"/>
          <p:nvPr/>
        </p:nvSpPr>
        <p:spPr>
          <a:xfrm>
            <a:off x="7319772" y="5429707"/>
            <a:ext cx="1143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휠</a:t>
            </a:r>
            <a:endParaRPr lang="en-US" sz="900" dirty="0"/>
          </a:p>
        </p:txBody>
      </p:sp>
      <p:sp>
        <p:nvSpPr>
          <p:cNvPr id="71" name="Text 51"/>
          <p:cNvSpPr txBox="1"/>
          <p:nvPr/>
        </p:nvSpPr>
        <p:spPr>
          <a:xfrm>
            <a:off x="8667598" y="5429707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PDF / 이미지 확대 축소 (줌)</a:t>
            </a:r>
            <a:endParaRPr lang="en-US" sz="1000" dirty="0"/>
          </a:p>
        </p:txBody>
      </p:sp>
      <p:pic>
        <p:nvPicPr>
          <p:cNvPr id="72" name="Image 18" descr="preencoded.png"/>
          <p:cNvPicPr>
            <a:picLocks noChangeAspect="1"/>
          </p:cNvPicPr>
          <p:nvPr/>
        </p:nvPicPr>
        <p:blipFill>
          <a:blip r:embed="rId16"/>
          <a:srcRect l="-856" r="-856"/>
          <a:stretch/>
        </p:blipFill>
        <p:spPr>
          <a:xfrm>
            <a:off x="6572707" y="2371954"/>
            <a:ext cx="599846" cy="190195"/>
          </a:xfrm>
          <a:prstGeom prst="rect">
            <a:avLst/>
          </a:prstGeom>
        </p:spPr>
      </p:pic>
      <p:sp>
        <p:nvSpPr>
          <p:cNvPr id="73" name="Shape 52"/>
          <p:cNvSpPr/>
          <p:nvPr/>
        </p:nvSpPr>
        <p:spPr>
          <a:xfrm>
            <a:off x="6572707" y="2371954"/>
            <a:ext cx="5998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74" name="Text 53"/>
          <p:cNvSpPr txBox="1"/>
          <p:nvPr/>
        </p:nvSpPr>
        <p:spPr>
          <a:xfrm>
            <a:off x="6572707" y="2371954"/>
            <a:ext cx="6007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25400" rIns="1143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Space</a:t>
            </a:r>
            <a:endParaRPr lang="en-US" sz="900" dirty="0"/>
          </a:p>
        </p:txBody>
      </p:sp>
      <p:pic>
        <p:nvPicPr>
          <p:cNvPr id="75" name="Image 19" descr="preencoded.png"/>
          <p:cNvPicPr>
            <a:picLocks noChangeAspect="1"/>
          </p:cNvPicPr>
          <p:nvPr/>
        </p:nvPicPr>
        <p:blipFill>
          <a:blip r:embed="rId14"/>
          <a:srcRect l="-309" r="-309"/>
          <a:stretch/>
        </p:blipFill>
        <p:spPr>
          <a:xfrm>
            <a:off x="6572707" y="3143707"/>
            <a:ext cx="409651" cy="190195"/>
          </a:xfrm>
          <a:prstGeom prst="rect">
            <a:avLst/>
          </a:prstGeom>
        </p:spPr>
      </p:pic>
      <p:sp>
        <p:nvSpPr>
          <p:cNvPr id="76" name="Shape 54"/>
          <p:cNvSpPr/>
          <p:nvPr/>
        </p:nvSpPr>
        <p:spPr>
          <a:xfrm>
            <a:off x="6572707" y="3143707"/>
            <a:ext cx="4096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A5B4FC"/>
            </a:solidFill>
            <a:prstDash val="solid"/>
          </a:ln>
        </p:spPr>
      </p:sp>
      <p:sp>
        <p:nvSpPr>
          <p:cNvPr id="77" name="Text 55"/>
          <p:cNvSpPr txBox="1"/>
          <p:nvPr/>
        </p:nvSpPr>
        <p:spPr>
          <a:xfrm>
            <a:off x="6572707" y="3143707"/>
            <a:ext cx="4096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4F46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</a:t>
            </a:r>
            <a:endParaRPr lang="en-US" sz="900" dirty="0"/>
          </a:p>
        </p:txBody>
      </p:sp>
      <p:sp>
        <p:nvSpPr>
          <p:cNvPr id="78" name="Text 56"/>
          <p:cNvSpPr txBox="1"/>
          <p:nvPr/>
        </p:nvSpPr>
        <p:spPr>
          <a:xfrm>
            <a:off x="6979615" y="3143707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sp>
        <p:nvSpPr>
          <p:cNvPr id="79" name="Text 57"/>
          <p:cNvSpPr txBox="1"/>
          <p:nvPr/>
        </p:nvSpPr>
        <p:spPr>
          <a:xfrm>
            <a:off x="7043623" y="3143707"/>
            <a:ext cx="3557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방향키</a:t>
            </a:r>
            <a:endParaRPr lang="en-US" sz="900" dirty="0"/>
          </a:p>
        </p:txBody>
      </p:sp>
      <p:pic>
        <p:nvPicPr>
          <p:cNvPr id="80" name="Image 20" descr="preencoded.png"/>
          <p:cNvPicPr>
            <a:picLocks noChangeAspect="1"/>
          </p:cNvPicPr>
          <p:nvPr/>
        </p:nvPicPr>
        <p:blipFill>
          <a:blip r:embed="rId17"/>
          <a:srcRect l="-1042" r="-1042"/>
          <a:stretch/>
        </p:blipFill>
        <p:spPr>
          <a:xfrm>
            <a:off x="6572707" y="3534156"/>
            <a:ext cx="485546" cy="190195"/>
          </a:xfrm>
          <a:prstGeom prst="rect">
            <a:avLst/>
          </a:prstGeom>
        </p:spPr>
      </p:pic>
      <p:sp>
        <p:nvSpPr>
          <p:cNvPr id="81" name="Shape 58"/>
          <p:cNvSpPr/>
          <p:nvPr/>
        </p:nvSpPr>
        <p:spPr>
          <a:xfrm>
            <a:off x="6572707" y="3534156"/>
            <a:ext cx="4855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A5B4FC"/>
            </a:solidFill>
            <a:prstDash val="solid"/>
          </a:ln>
        </p:spPr>
      </p:sp>
      <p:sp>
        <p:nvSpPr>
          <p:cNvPr id="82" name="Text 59"/>
          <p:cNvSpPr txBox="1"/>
          <p:nvPr/>
        </p:nvSpPr>
        <p:spPr>
          <a:xfrm>
            <a:off x="6572707" y="3534156"/>
            <a:ext cx="4864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4F46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Shift</a:t>
            </a:r>
            <a:endParaRPr lang="en-US" sz="900" dirty="0"/>
          </a:p>
        </p:txBody>
      </p:sp>
      <p:sp>
        <p:nvSpPr>
          <p:cNvPr id="83" name="Text 60"/>
          <p:cNvSpPr txBox="1"/>
          <p:nvPr/>
        </p:nvSpPr>
        <p:spPr>
          <a:xfrm>
            <a:off x="7048195" y="3534156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sp>
        <p:nvSpPr>
          <p:cNvPr id="84" name="Text 61"/>
          <p:cNvSpPr txBox="1"/>
          <p:nvPr/>
        </p:nvSpPr>
        <p:spPr>
          <a:xfrm>
            <a:off x="7112203" y="3534156"/>
            <a:ext cx="3557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방향키</a:t>
            </a:r>
            <a:endParaRPr lang="en-US" sz="900" dirty="0"/>
          </a:p>
        </p:txBody>
      </p:sp>
      <p:pic>
        <p:nvPicPr>
          <p:cNvPr id="85" name="Image 21" descr="preencoded.png"/>
          <p:cNvPicPr>
            <a:picLocks noChangeAspect="1"/>
          </p:cNvPicPr>
          <p:nvPr/>
        </p:nvPicPr>
        <p:blipFill>
          <a:blip r:embed="rId14"/>
          <a:srcRect l="-309" r="-309"/>
          <a:stretch/>
        </p:blipFill>
        <p:spPr>
          <a:xfrm>
            <a:off x="6572707" y="3924605"/>
            <a:ext cx="409651" cy="190195"/>
          </a:xfrm>
          <a:prstGeom prst="rect">
            <a:avLst/>
          </a:prstGeom>
        </p:spPr>
      </p:pic>
      <p:sp>
        <p:nvSpPr>
          <p:cNvPr id="86" name="Shape 62"/>
          <p:cNvSpPr/>
          <p:nvPr/>
        </p:nvSpPr>
        <p:spPr>
          <a:xfrm>
            <a:off x="6572707" y="3924605"/>
            <a:ext cx="4096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A5B4FC"/>
            </a:solidFill>
            <a:prstDash val="solid"/>
          </a:ln>
        </p:spPr>
      </p:sp>
      <p:sp>
        <p:nvSpPr>
          <p:cNvPr id="87" name="Text 63"/>
          <p:cNvSpPr txBox="1"/>
          <p:nvPr/>
        </p:nvSpPr>
        <p:spPr>
          <a:xfrm>
            <a:off x="6572707" y="3924605"/>
            <a:ext cx="4096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4F46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</a:t>
            </a:r>
            <a:endParaRPr lang="en-US" sz="900" dirty="0"/>
          </a:p>
        </p:txBody>
      </p:sp>
      <p:sp>
        <p:nvSpPr>
          <p:cNvPr id="88" name="Text 64"/>
          <p:cNvSpPr txBox="1"/>
          <p:nvPr/>
        </p:nvSpPr>
        <p:spPr>
          <a:xfrm>
            <a:off x="6979615" y="3924605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pic>
        <p:nvPicPr>
          <p:cNvPr id="89" name="Image 22" descr="preencoded.png"/>
          <p:cNvPicPr>
            <a:picLocks noChangeAspect="1"/>
          </p:cNvPicPr>
          <p:nvPr/>
        </p:nvPicPr>
        <p:blipFill>
          <a:blip r:embed="rId17"/>
          <a:srcRect l="-1042" r="-1042"/>
          <a:stretch/>
        </p:blipFill>
        <p:spPr>
          <a:xfrm>
            <a:off x="7043623" y="3924605"/>
            <a:ext cx="485546" cy="190195"/>
          </a:xfrm>
          <a:prstGeom prst="rect">
            <a:avLst/>
          </a:prstGeom>
        </p:spPr>
      </p:pic>
      <p:sp>
        <p:nvSpPr>
          <p:cNvPr id="90" name="Shape 65"/>
          <p:cNvSpPr/>
          <p:nvPr/>
        </p:nvSpPr>
        <p:spPr>
          <a:xfrm>
            <a:off x="7043623" y="3924605"/>
            <a:ext cx="4855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A5B4FC"/>
            </a:solidFill>
            <a:prstDash val="solid"/>
          </a:ln>
        </p:spPr>
      </p:sp>
      <p:sp>
        <p:nvSpPr>
          <p:cNvPr id="91" name="Text 66"/>
          <p:cNvSpPr txBox="1"/>
          <p:nvPr/>
        </p:nvSpPr>
        <p:spPr>
          <a:xfrm>
            <a:off x="7043623" y="3924605"/>
            <a:ext cx="4864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4F46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Shift</a:t>
            </a:r>
            <a:endParaRPr lang="en-US" sz="900" dirty="0"/>
          </a:p>
        </p:txBody>
      </p:sp>
      <p:sp>
        <p:nvSpPr>
          <p:cNvPr id="92" name="Text 67"/>
          <p:cNvSpPr txBox="1"/>
          <p:nvPr/>
        </p:nvSpPr>
        <p:spPr>
          <a:xfrm>
            <a:off x="7520026" y="3924605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sp>
        <p:nvSpPr>
          <p:cNvPr id="93" name="Text 68"/>
          <p:cNvSpPr txBox="1"/>
          <p:nvPr/>
        </p:nvSpPr>
        <p:spPr>
          <a:xfrm>
            <a:off x="7583119" y="3924605"/>
            <a:ext cx="3557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방향키</a:t>
            </a:r>
            <a:endParaRPr lang="en-US" sz="900" dirty="0"/>
          </a:p>
        </p:txBody>
      </p:sp>
      <p:pic>
        <p:nvPicPr>
          <p:cNvPr id="94" name="Image 0" descr="preencoded.png">
            <a:extLst>
              <a:ext uri="{FF2B5EF4-FFF2-40B4-BE49-F238E27FC236}">
                <a16:creationId xmlns:a16="http://schemas.microsoft.com/office/drawing/2014/main" id="{FCCDE04C-AE0A-4678-8E4E-85CAD38A0F1C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8C7B78B7-B1AC-408E-B067-6EB3E76DEDD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59890" y="2413312"/>
            <a:ext cx="2704762" cy="5142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333195"/>
            <a:ext cx="3448202" cy="5210251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71500" y="1333195"/>
            <a:ext cx="3448202" cy="57607"/>
          </a:xfrm>
          <a:prstGeom prst="roundRect">
            <a:avLst>
              <a:gd name="adj" fmla="val 105236"/>
            </a:avLst>
          </a:prstGeom>
          <a:solidFill>
            <a:srgbClr val="4F46E5"/>
          </a:solidFill>
          <a:ln w="12700">
            <a:solidFill>
              <a:srgbClr val="4F46E5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1805" y="1333195"/>
            <a:ext cx="3448202" cy="5210251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381805" y="1333195"/>
            <a:ext cx="3448202" cy="57607"/>
          </a:xfrm>
          <a:prstGeom prst="roundRect">
            <a:avLst>
              <a:gd name="adj" fmla="val 105236"/>
            </a:avLst>
          </a:prstGeom>
          <a:solidFill>
            <a:srgbClr val="EF4444"/>
          </a:solidFill>
          <a:ln w="12700">
            <a:solidFill>
              <a:srgbClr val="EF4444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191195" y="1333195"/>
            <a:ext cx="3448202" cy="5210251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191195" y="1333195"/>
            <a:ext cx="3448202" cy="57607"/>
          </a:xfrm>
          <a:prstGeom prst="roundRect">
            <a:avLst>
              <a:gd name="adj" fmla="val 105236"/>
            </a:avLst>
          </a:prstGeom>
          <a:solidFill>
            <a:srgbClr val="10B981"/>
          </a:solidFill>
          <a:ln w="12700">
            <a:solidFill>
              <a:srgbClr val="10B981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61695" y="2048256"/>
            <a:ext cx="3066898" cy="1781251"/>
          </a:xfrm>
          <a:prstGeom prst="roundRect">
            <a:avLst>
              <a:gd name="adj" fmla="val 4392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1754" y="2057400"/>
            <a:ext cx="3047695" cy="1762049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572000" y="2048256"/>
            <a:ext cx="3066898" cy="1067105"/>
          </a:xfrm>
          <a:prstGeom prst="roundRect">
            <a:avLst>
              <a:gd name="adj" fmla="val 12241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81144" y="2057400"/>
            <a:ext cx="3047695" cy="1047902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4572000" y="3191256"/>
            <a:ext cx="3066898" cy="1067105"/>
          </a:xfrm>
          <a:prstGeom prst="roundRect">
            <a:avLst>
              <a:gd name="adj" fmla="val 12241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81144" y="3200400"/>
            <a:ext cx="3047695" cy="1047902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8382305" y="2048256"/>
            <a:ext cx="3066898" cy="1781251"/>
          </a:xfrm>
          <a:prstGeom prst="roundRect">
            <a:avLst>
              <a:gd name="adj" fmla="val 4392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391449" y="2057400"/>
            <a:ext cx="3047695" cy="1762049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MANAGEMENT &amp; SETTINGS</a:t>
            </a:r>
            <a:endParaRPr lang="en-US" sz="1000" dirty="0"/>
          </a:p>
        </p:txBody>
      </p:sp>
      <p:sp>
        <p:nvSpPr>
          <p:cNvPr id="20" name="Text 13"/>
          <p:cNvSpPr txBox="1"/>
          <p:nvPr/>
        </p:nvSpPr>
        <p:spPr>
          <a:xfrm>
            <a:off x="571500" y="609905"/>
            <a:ext cx="6555334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저장·복원, 듀얼 모드, 기타 설정</a:t>
            </a:r>
            <a:endParaRPr lang="en-US" sz="2700" dirty="0"/>
          </a:p>
        </p:txBody>
      </p:sp>
      <p:sp>
        <p:nvSpPr>
          <p:cNvPr id="21" name="Text 14"/>
          <p:cNvSpPr txBox="1"/>
          <p:nvPr/>
        </p:nvSpPr>
        <p:spPr>
          <a:xfrm>
            <a:off x="1902866" y="1571854"/>
            <a:ext cx="1907438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리스트 저장 </a:t>
            </a:r>
            <a:endParaRPr lang="en-US" sz="16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rcRect t="-600" b="-600"/>
          <a:stretch/>
        </p:blipFill>
        <p:spPr>
          <a:xfrm>
            <a:off x="1645920" y="1619402"/>
            <a:ext cx="181051" cy="209398"/>
          </a:xfrm>
          <a:prstGeom prst="rect">
            <a:avLst/>
          </a:prstGeom>
        </p:spPr>
      </p:pic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8"/>
          <a:srcRect t="-96233" b="-96233"/>
          <a:stretch/>
        </p:blipFill>
        <p:spPr>
          <a:xfrm>
            <a:off x="761695" y="4038905"/>
            <a:ext cx="133502" cy="390449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972007" y="4000500"/>
            <a:ext cx="283921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구성된 파일 목록을 파일명을 지정하여 </a:t>
            </a: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.txt 형식으로 저장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합니다.</a:t>
            </a:r>
            <a:endParaRPr lang="en-US" sz="110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8"/>
          <a:srcRect t="-96233" b="-96233"/>
          <a:stretch/>
        </p:blipFill>
        <p:spPr>
          <a:xfrm>
            <a:off x="761695" y="4581144"/>
            <a:ext cx="133502" cy="390449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972007" y="4543654"/>
            <a:ext cx="2839212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저장된 리스트는 화면 우측의 </a:t>
            </a: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Saved List 패널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 자동으로 추가되어 관리됩니다.</a:t>
            </a:r>
            <a:endParaRPr lang="en-US" sz="1100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9"/>
          <a:srcRect t="-85617" b="-85617"/>
          <a:stretch/>
        </p:blipFill>
        <p:spPr>
          <a:xfrm>
            <a:off x="761695" y="5124298"/>
            <a:ext cx="133502" cy="362102"/>
          </a:xfrm>
          <a:prstGeom prst="rect">
            <a:avLst/>
          </a:prstGeom>
        </p:spPr>
      </p:pic>
      <p:sp>
        <p:nvSpPr>
          <p:cNvPr id="28" name="Text 17"/>
          <p:cNvSpPr txBox="1"/>
          <p:nvPr/>
        </p:nvSpPr>
        <p:spPr>
          <a:xfrm>
            <a:off x="972007" y="5086807"/>
            <a:ext cx="28392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단축아이콘 클릭 시 새 이름 입력 팝업이 표시됩니다.</a:t>
            </a:r>
            <a:endParaRPr lang="en-US" sz="1000" dirty="0"/>
          </a:p>
        </p:txBody>
      </p:sp>
      <p:sp>
        <p:nvSpPr>
          <p:cNvPr id="29" name="Text 18"/>
          <p:cNvSpPr txBox="1"/>
          <p:nvPr/>
        </p:nvSpPr>
        <p:spPr>
          <a:xfrm>
            <a:off x="5712257" y="1571854"/>
            <a:ext cx="1908353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복원 및 관리 </a:t>
            </a:r>
            <a:endParaRPr lang="en-US" sz="1600" dirty="0"/>
          </a:p>
        </p:txBody>
      </p:sp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10"/>
          <a:srcRect l="-461" r="-461"/>
          <a:stretch/>
        </p:blipFill>
        <p:spPr>
          <a:xfrm>
            <a:off x="5397703" y="1619402"/>
            <a:ext cx="237744" cy="209398"/>
          </a:xfrm>
          <a:prstGeom prst="rect">
            <a:avLst/>
          </a:prstGeom>
        </p:spPr>
      </p:pic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11"/>
          <a:srcRect t="-75000" b="-75000"/>
          <a:stretch/>
        </p:blipFill>
        <p:spPr>
          <a:xfrm>
            <a:off x="4572000" y="4419295"/>
            <a:ext cx="133502" cy="333756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4781398" y="4381805"/>
            <a:ext cx="28392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리스트 복원: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Saved List 항목을 클릭하면 저장 당시의 상태로 파일 목록을 로드합니다.</a:t>
            </a:r>
            <a:endParaRPr lang="en-US" sz="1000" dirty="0"/>
          </a:p>
        </p:txBody>
      </p:sp>
      <p:pic>
        <p:nvPicPr>
          <p:cNvPr id="33" name="Image 11" descr="preencoded.png"/>
          <p:cNvPicPr>
            <a:picLocks noChangeAspect="1"/>
          </p:cNvPicPr>
          <p:nvPr/>
        </p:nvPicPr>
        <p:blipFill>
          <a:blip r:embed="rId12"/>
          <a:srcRect t="-77750" b="-77750"/>
          <a:stretch/>
        </p:blipFill>
        <p:spPr>
          <a:xfrm>
            <a:off x="4572000" y="4888382"/>
            <a:ext cx="114300" cy="333756"/>
          </a:xfrm>
          <a:prstGeom prst="rect">
            <a:avLst/>
          </a:prstGeom>
        </p:spPr>
      </p:pic>
      <p:sp>
        <p:nvSpPr>
          <p:cNvPr id="34" name="Text 20"/>
          <p:cNvSpPr txBox="1"/>
          <p:nvPr/>
        </p:nvSpPr>
        <p:spPr>
          <a:xfrm>
            <a:off x="4762195" y="4849978"/>
            <a:ext cx="28575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안전한 삭제: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선택 삭제나 전체 비우기(Clear) 시 확인 팝업을 통해 실수를 방지합니다.</a:t>
            </a:r>
            <a:endParaRPr lang="en-US" sz="1000" dirty="0"/>
          </a:p>
        </p:txBody>
      </p:sp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13"/>
          <a:srcRect t="-75000" b="-75000"/>
          <a:stretch/>
        </p:blipFill>
        <p:spPr>
          <a:xfrm>
            <a:off x="4572000" y="5356555"/>
            <a:ext cx="133502" cy="333756"/>
          </a:xfrm>
          <a:prstGeom prst="rect">
            <a:avLst/>
          </a:prstGeom>
        </p:spPr>
      </p:pic>
      <p:sp>
        <p:nvSpPr>
          <p:cNvPr id="36" name="Text 21"/>
          <p:cNvSpPr txBox="1"/>
          <p:nvPr/>
        </p:nvSpPr>
        <p:spPr>
          <a:xfrm>
            <a:off x="4781398" y="5318150"/>
            <a:ext cx="28392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PPT 유의사항: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PPT 원본 수정 시, 스냅샷 업데이트를 위해 파일을 리로드해야 합니다.</a:t>
            </a:r>
            <a:endParaRPr lang="en-US" sz="1000" dirty="0"/>
          </a:p>
        </p:txBody>
      </p:sp>
      <p:sp>
        <p:nvSpPr>
          <p:cNvPr id="37" name="Text 22"/>
          <p:cNvSpPr txBox="1"/>
          <p:nvPr/>
        </p:nvSpPr>
        <p:spPr>
          <a:xfrm>
            <a:off x="9286646" y="1571854"/>
            <a:ext cx="2144268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b="1" dirty="0" err="1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연표어</a:t>
            </a:r>
            <a:r>
              <a:rPr lang="ko-KR" altLang="en-US" sz="16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다운로드</a:t>
            </a:r>
            <a:endParaRPr lang="en-US" sz="1600" dirty="0"/>
          </a:p>
        </p:txBody>
      </p:sp>
      <p:pic>
        <p:nvPicPr>
          <p:cNvPr id="38" name="Image 13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9000439" y="1619402"/>
            <a:ext cx="209398" cy="209398"/>
          </a:xfrm>
          <a:prstGeom prst="rect">
            <a:avLst/>
          </a:prstGeom>
        </p:spPr>
      </p:pic>
      <p:pic>
        <p:nvPicPr>
          <p:cNvPr id="39" name="Image 14" descr="preencoded.png"/>
          <p:cNvPicPr>
            <a:picLocks noChangeAspect="1"/>
          </p:cNvPicPr>
          <p:nvPr/>
        </p:nvPicPr>
        <p:blipFill>
          <a:blip r:embed="rId15"/>
          <a:srcRect t="-171742" b="-171742"/>
          <a:stretch/>
        </p:blipFill>
        <p:spPr>
          <a:xfrm>
            <a:off x="8382305" y="4038905"/>
            <a:ext cx="171907" cy="609905"/>
          </a:xfrm>
          <a:prstGeom prst="rect">
            <a:avLst/>
          </a:prstGeom>
        </p:spPr>
      </p:pic>
      <p:sp>
        <p:nvSpPr>
          <p:cNvPr id="40" name="Text 23"/>
          <p:cNvSpPr txBox="1"/>
          <p:nvPr/>
        </p:nvSpPr>
        <p:spPr>
          <a:xfrm>
            <a:off x="8630107" y="4000500"/>
            <a:ext cx="2800807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다국어 지원: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시스템 팝업에서 English, Korean, Chinese 중 환경에 </a:t>
            </a:r>
            <a:r>
              <a:rPr lang="en-US" sz="11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맞는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lang="ko-KR" alt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연표</a:t>
            </a:r>
            <a:r>
              <a:rPr lang="en-US" sz="11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어를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선택할 수 있습니다.</a:t>
            </a:r>
            <a:endParaRPr lang="en-US" sz="1100" dirty="0"/>
          </a:p>
        </p:txBody>
      </p:sp>
      <p:pic>
        <p:nvPicPr>
          <p:cNvPr id="41" name="Image 15" descr="preencoded.png"/>
          <p:cNvPicPr>
            <a:picLocks noChangeAspect="1"/>
          </p:cNvPicPr>
          <p:nvPr/>
        </p:nvPicPr>
        <p:blipFill>
          <a:blip r:embed="rId16"/>
          <a:srcRect t="-174663" b="-174663"/>
          <a:stretch/>
        </p:blipFill>
        <p:spPr>
          <a:xfrm>
            <a:off x="8382305" y="4800600"/>
            <a:ext cx="152705" cy="609905"/>
          </a:xfrm>
          <a:prstGeom prst="rect">
            <a:avLst/>
          </a:prstGeom>
        </p:spPr>
      </p:pic>
      <p:sp>
        <p:nvSpPr>
          <p:cNvPr id="42" name="Text 24"/>
          <p:cNvSpPr txBox="1"/>
          <p:nvPr/>
        </p:nvSpPr>
        <p:spPr>
          <a:xfrm>
            <a:off x="8610905" y="4762195"/>
            <a:ext cx="282001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Dual Mode: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활성화 시 </a:t>
            </a:r>
            <a:r>
              <a:rPr lang="ko-KR" alt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기능이 해제되며, 재생 제어(Button) 창이 Main 하단에 고정 배열됩니다.</a:t>
            </a:r>
            <a:endParaRPr lang="en-US" sz="1100" dirty="0"/>
          </a:p>
        </p:txBody>
      </p:sp>
      <p:pic>
        <p:nvPicPr>
          <p:cNvPr id="43" name="Image 16" descr="preencoded.png"/>
          <p:cNvPicPr>
            <a:picLocks noChangeAspect="1"/>
          </p:cNvPicPr>
          <p:nvPr/>
        </p:nvPicPr>
        <p:blipFill>
          <a:blip r:embed="rId17"/>
          <a:srcRect t="-99450" b="-99450"/>
          <a:stretch/>
        </p:blipFill>
        <p:spPr>
          <a:xfrm>
            <a:off x="8382305" y="5562295"/>
            <a:ext cx="114300" cy="390449"/>
          </a:xfrm>
          <a:prstGeom prst="rect">
            <a:avLst/>
          </a:prstGeom>
        </p:spPr>
      </p:pic>
      <p:sp>
        <p:nvSpPr>
          <p:cNvPr id="44" name="Text 25"/>
          <p:cNvSpPr txBox="1"/>
          <p:nvPr/>
        </p:nvSpPr>
        <p:spPr>
          <a:xfrm>
            <a:off x="8572500" y="5524805"/>
            <a:ext cx="285750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100" b="1" dirty="0" err="1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연표어</a:t>
            </a:r>
            <a:r>
              <a:rPr lang="en-US" sz="11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텍스트:</a:t>
            </a: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설정 파일 존재 시 대기 화면에 Year Text 이미지를 출력할 수 있습니다.</a:t>
            </a:r>
            <a:endParaRPr lang="en-US" sz="1100" dirty="0"/>
          </a:p>
        </p:txBody>
      </p:sp>
      <p:pic>
        <p:nvPicPr>
          <p:cNvPr id="45" name="Image 0" descr="preencoded.png">
            <a:extLst>
              <a:ext uri="{FF2B5EF4-FFF2-40B4-BE49-F238E27FC236}">
                <a16:creationId xmlns:a16="http://schemas.microsoft.com/office/drawing/2014/main" id="{4DB7FAB9-D52D-408F-8DE2-C8AA6909A46D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333195"/>
            <a:ext cx="5352898" cy="2400300"/>
          </a:xfrm>
          <a:prstGeom prst="roundRect">
            <a:avLst>
              <a:gd name="adj" fmla="val 362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286500" y="1333195"/>
            <a:ext cx="5352898" cy="2400300"/>
          </a:xfrm>
          <a:prstGeom prst="roundRect">
            <a:avLst>
              <a:gd name="adj" fmla="val 362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71500" y="3905402"/>
            <a:ext cx="5352898" cy="2210105"/>
          </a:xfrm>
          <a:prstGeom prst="roundRect">
            <a:avLst>
              <a:gd name="adj" fmla="val 428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286500" y="3905402"/>
            <a:ext cx="5352898" cy="2305202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38100" dir="16200000" algn="bl" rotWithShape="0">
              <a:srgbClr val="000000">
                <a:alpha val="5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571500" y="381305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CHEATSHEET &amp; TIPS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571500" y="609905"/>
            <a:ext cx="57150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 단축키 &amp; 운영 팁</a:t>
            </a:r>
            <a:endParaRPr lang="en-US" sz="2700" dirty="0"/>
          </a:p>
        </p:txBody>
      </p:sp>
      <p:sp>
        <p:nvSpPr>
          <p:cNvPr id="11" name="Shape 8"/>
          <p:cNvSpPr/>
          <p:nvPr/>
        </p:nvSpPr>
        <p:spPr>
          <a:xfrm>
            <a:off x="761695" y="1848917"/>
            <a:ext cx="4953305" cy="9144"/>
          </a:xfrm>
          <a:prstGeom prst="rect">
            <a:avLst/>
          </a:prstGeom>
          <a:solidFill>
            <a:srgbClr val="EEF2FF"/>
          </a:solidFill>
          <a:ln w="12700">
            <a:solidFill>
              <a:srgbClr val="EEF2FF">
                <a:alpha val="0"/>
              </a:srgbClr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9498" y="1524305"/>
            <a:ext cx="4705502" cy="2487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미디어 재생 제어 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2667305" y="1990649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재생 / 일시정지 전환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2667305" y="2305202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5초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2667305" y="2619756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10초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2667305" y="2933395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30초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2667305" y="3247949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앞 / 뒤로 </a:t>
            </a:r>
            <a:r>
              <a:rPr lang="en-US" sz="10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60초</a:t>
            </a: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이동</a:t>
            </a:r>
            <a:endParaRPr lang="en-US" sz="10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1695" y="1573682"/>
            <a:ext cx="171907" cy="171907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4"/>
          <a:srcRect l="-1000" r="-1000"/>
          <a:stretch/>
        </p:blipFill>
        <p:spPr>
          <a:xfrm>
            <a:off x="761695" y="2018995"/>
            <a:ext cx="523951" cy="190195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761695" y="2018995"/>
            <a:ext cx="5239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61695" y="2018995"/>
            <a:ext cx="5239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Space</a:t>
            </a:r>
            <a:endParaRPr lang="en-US" sz="90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5"/>
          <a:srcRect l="-1929" r="-1929"/>
          <a:stretch/>
        </p:blipFill>
        <p:spPr>
          <a:xfrm>
            <a:off x="761695" y="2333549"/>
            <a:ext cx="256946" cy="190195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761695" y="2333549"/>
            <a:ext cx="2569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761695" y="2333549"/>
            <a:ext cx="2578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←</a:t>
            </a:r>
            <a:endParaRPr lang="en-US" sz="9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5"/>
          <a:srcRect l="-1929" r="-1929"/>
          <a:stretch/>
        </p:blipFill>
        <p:spPr>
          <a:xfrm>
            <a:off x="1028700" y="2333549"/>
            <a:ext cx="256946" cy="190195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1028700" y="2333549"/>
            <a:ext cx="2569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0"/>
          <p:cNvSpPr txBox="1"/>
          <p:nvPr/>
        </p:nvSpPr>
        <p:spPr>
          <a:xfrm>
            <a:off x="1028700" y="2333549"/>
            <a:ext cx="2578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90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5"/>
          <a:srcRect l="-1929" r="-1929"/>
          <a:stretch/>
        </p:blipFill>
        <p:spPr>
          <a:xfrm>
            <a:off x="1295705" y="2333549"/>
            <a:ext cx="256946" cy="190195"/>
          </a:xfrm>
          <a:prstGeom prst="rect">
            <a:avLst/>
          </a:prstGeom>
        </p:spPr>
      </p:pic>
      <p:sp>
        <p:nvSpPr>
          <p:cNvPr id="29" name="Shape 21"/>
          <p:cNvSpPr/>
          <p:nvPr/>
        </p:nvSpPr>
        <p:spPr>
          <a:xfrm>
            <a:off x="1295705" y="2333549"/>
            <a:ext cx="2569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30" name="Text 22"/>
          <p:cNvSpPr txBox="1"/>
          <p:nvPr/>
        </p:nvSpPr>
        <p:spPr>
          <a:xfrm>
            <a:off x="1295705" y="2333549"/>
            <a:ext cx="2578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↑</a:t>
            </a:r>
            <a:endParaRPr lang="en-US" sz="900" dirty="0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5"/>
          <a:srcRect l="-1929" r="-1929"/>
          <a:stretch/>
        </p:blipFill>
        <p:spPr>
          <a:xfrm>
            <a:off x="1562710" y="2333549"/>
            <a:ext cx="256946" cy="190195"/>
          </a:xfrm>
          <a:prstGeom prst="rect">
            <a:avLst/>
          </a:prstGeom>
        </p:spPr>
      </p:pic>
      <p:sp>
        <p:nvSpPr>
          <p:cNvPr id="32" name="Shape 23"/>
          <p:cNvSpPr/>
          <p:nvPr/>
        </p:nvSpPr>
        <p:spPr>
          <a:xfrm>
            <a:off x="1562710" y="2333549"/>
            <a:ext cx="2569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33" name="Text 24"/>
          <p:cNvSpPr txBox="1"/>
          <p:nvPr/>
        </p:nvSpPr>
        <p:spPr>
          <a:xfrm>
            <a:off x="1562710" y="2333549"/>
            <a:ext cx="2578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↓</a:t>
            </a:r>
            <a:endParaRPr lang="en-US" sz="900" dirty="0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6"/>
          <a:srcRect l="-309" r="-309"/>
          <a:stretch/>
        </p:blipFill>
        <p:spPr>
          <a:xfrm>
            <a:off x="761695" y="2648102"/>
            <a:ext cx="409651" cy="190195"/>
          </a:xfrm>
          <a:prstGeom prst="rect">
            <a:avLst/>
          </a:prstGeom>
        </p:spPr>
      </p:pic>
      <p:sp>
        <p:nvSpPr>
          <p:cNvPr id="35" name="Shape 25"/>
          <p:cNvSpPr/>
          <p:nvPr/>
        </p:nvSpPr>
        <p:spPr>
          <a:xfrm>
            <a:off x="761695" y="2648102"/>
            <a:ext cx="4096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36" name="Text 26"/>
          <p:cNvSpPr txBox="1"/>
          <p:nvPr/>
        </p:nvSpPr>
        <p:spPr>
          <a:xfrm>
            <a:off x="761695" y="2648102"/>
            <a:ext cx="4096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</a:t>
            </a:r>
            <a:endParaRPr lang="en-US" sz="900" dirty="0"/>
          </a:p>
        </p:txBody>
      </p:sp>
      <p:sp>
        <p:nvSpPr>
          <p:cNvPr id="37" name="Text 27"/>
          <p:cNvSpPr txBox="1"/>
          <p:nvPr/>
        </p:nvSpPr>
        <p:spPr>
          <a:xfrm>
            <a:off x="1169518" y="2648102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sp>
        <p:nvSpPr>
          <p:cNvPr id="38" name="Text 28"/>
          <p:cNvSpPr txBox="1"/>
          <p:nvPr/>
        </p:nvSpPr>
        <p:spPr>
          <a:xfrm>
            <a:off x="1233526" y="2648102"/>
            <a:ext cx="3557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방향키</a:t>
            </a:r>
            <a:endParaRPr lang="en-US" sz="900" dirty="0"/>
          </a:p>
        </p:txBody>
      </p:sp>
      <p:pic>
        <p:nvPicPr>
          <p:cNvPr id="39" name="Image 8" descr="preencoded.png"/>
          <p:cNvPicPr>
            <a:picLocks noChangeAspect="1"/>
          </p:cNvPicPr>
          <p:nvPr/>
        </p:nvPicPr>
        <p:blipFill>
          <a:blip r:embed="rId7"/>
          <a:srcRect l="-1042" r="-1042"/>
          <a:stretch/>
        </p:blipFill>
        <p:spPr>
          <a:xfrm>
            <a:off x="761695" y="2962656"/>
            <a:ext cx="485546" cy="190195"/>
          </a:xfrm>
          <a:prstGeom prst="rect">
            <a:avLst/>
          </a:prstGeom>
        </p:spPr>
      </p:pic>
      <p:sp>
        <p:nvSpPr>
          <p:cNvPr id="40" name="Shape 29"/>
          <p:cNvSpPr/>
          <p:nvPr/>
        </p:nvSpPr>
        <p:spPr>
          <a:xfrm>
            <a:off x="761695" y="2962656"/>
            <a:ext cx="4855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41" name="Text 30"/>
          <p:cNvSpPr txBox="1"/>
          <p:nvPr/>
        </p:nvSpPr>
        <p:spPr>
          <a:xfrm>
            <a:off x="761695" y="2962656"/>
            <a:ext cx="4864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Shift</a:t>
            </a:r>
            <a:endParaRPr lang="en-US" sz="900" dirty="0"/>
          </a:p>
        </p:txBody>
      </p:sp>
      <p:sp>
        <p:nvSpPr>
          <p:cNvPr id="42" name="Text 31"/>
          <p:cNvSpPr txBox="1"/>
          <p:nvPr/>
        </p:nvSpPr>
        <p:spPr>
          <a:xfrm>
            <a:off x="1238098" y="2962656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sp>
        <p:nvSpPr>
          <p:cNvPr id="43" name="Text 32"/>
          <p:cNvSpPr txBox="1"/>
          <p:nvPr/>
        </p:nvSpPr>
        <p:spPr>
          <a:xfrm>
            <a:off x="1302106" y="2962656"/>
            <a:ext cx="3557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방향키</a:t>
            </a:r>
            <a:endParaRPr lang="en-US" sz="900" dirty="0"/>
          </a:p>
        </p:txBody>
      </p:sp>
      <p:pic>
        <p:nvPicPr>
          <p:cNvPr id="44" name="Image 9" descr="preencoded.png"/>
          <p:cNvPicPr>
            <a:picLocks noChangeAspect="1"/>
          </p:cNvPicPr>
          <p:nvPr/>
        </p:nvPicPr>
        <p:blipFill>
          <a:blip r:embed="rId6"/>
          <a:srcRect l="-309" r="-309"/>
          <a:stretch/>
        </p:blipFill>
        <p:spPr>
          <a:xfrm>
            <a:off x="761695" y="3276295"/>
            <a:ext cx="409651" cy="190195"/>
          </a:xfrm>
          <a:prstGeom prst="rect">
            <a:avLst/>
          </a:prstGeom>
        </p:spPr>
      </p:pic>
      <p:sp>
        <p:nvSpPr>
          <p:cNvPr id="45" name="Shape 33"/>
          <p:cNvSpPr/>
          <p:nvPr/>
        </p:nvSpPr>
        <p:spPr>
          <a:xfrm>
            <a:off x="761695" y="3276295"/>
            <a:ext cx="4096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46" name="Text 34"/>
          <p:cNvSpPr txBox="1"/>
          <p:nvPr/>
        </p:nvSpPr>
        <p:spPr>
          <a:xfrm>
            <a:off x="761695" y="3276295"/>
            <a:ext cx="4096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</a:t>
            </a:r>
            <a:endParaRPr lang="en-US" sz="900" dirty="0"/>
          </a:p>
        </p:txBody>
      </p:sp>
      <p:sp>
        <p:nvSpPr>
          <p:cNvPr id="47" name="Text 35"/>
          <p:cNvSpPr txBox="1"/>
          <p:nvPr/>
        </p:nvSpPr>
        <p:spPr>
          <a:xfrm>
            <a:off x="1169518" y="3276295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pic>
        <p:nvPicPr>
          <p:cNvPr id="48" name="Image 10" descr="preencoded.png"/>
          <p:cNvPicPr>
            <a:picLocks noChangeAspect="1"/>
          </p:cNvPicPr>
          <p:nvPr/>
        </p:nvPicPr>
        <p:blipFill>
          <a:blip r:embed="rId7"/>
          <a:srcRect l="-1042" r="-1042"/>
          <a:stretch/>
        </p:blipFill>
        <p:spPr>
          <a:xfrm>
            <a:off x="1233526" y="3276295"/>
            <a:ext cx="485546" cy="190195"/>
          </a:xfrm>
          <a:prstGeom prst="rect">
            <a:avLst/>
          </a:prstGeom>
        </p:spPr>
      </p:pic>
      <p:sp>
        <p:nvSpPr>
          <p:cNvPr id="49" name="Shape 36"/>
          <p:cNvSpPr/>
          <p:nvPr/>
        </p:nvSpPr>
        <p:spPr>
          <a:xfrm>
            <a:off x="1233526" y="3276295"/>
            <a:ext cx="485546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50" name="Text 37"/>
          <p:cNvSpPr txBox="1"/>
          <p:nvPr/>
        </p:nvSpPr>
        <p:spPr>
          <a:xfrm>
            <a:off x="1233526" y="3276295"/>
            <a:ext cx="48646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Shift</a:t>
            </a:r>
            <a:endParaRPr lang="en-US" sz="900" dirty="0"/>
          </a:p>
        </p:txBody>
      </p:sp>
      <p:sp>
        <p:nvSpPr>
          <p:cNvPr id="51" name="Text 38"/>
          <p:cNvSpPr txBox="1"/>
          <p:nvPr/>
        </p:nvSpPr>
        <p:spPr>
          <a:xfrm>
            <a:off x="1709928" y="3276295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sp>
        <p:nvSpPr>
          <p:cNvPr id="52" name="Text 39"/>
          <p:cNvSpPr txBox="1"/>
          <p:nvPr/>
        </p:nvSpPr>
        <p:spPr>
          <a:xfrm>
            <a:off x="1773022" y="3276295"/>
            <a:ext cx="3557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방향키</a:t>
            </a:r>
            <a:endParaRPr lang="en-US" sz="900" dirty="0"/>
          </a:p>
        </p:txBody>
      </p:sp>
      <p:sp>
        <p:nvSpPr>
          <p:cNvPr id="53" name="Shape 40"/>
          <p:cNvSpPr/>
          <p:nvPr/>
        </p:nvSpPr>
        <p:spPr>
          <a:xfrm>
            <a:off x="6476695" y="1848917"/>
            <a:ext cx="4953305" cy="9144"/>
          </a:xfrm>
          <a:prstGeom prst="rect">
            <a:avLst/>
          </a:prstGeom>
          <a:solidFill>
            <a:srgbClr val="FEE2E2"/>
          </a:solidFill>
          <a:ln w="12700">
            <a:solidFill>
              <a:srgbClr val="FEE2E2">
                <a:alpha val="0"/>
              </a:srgbClr>
            </a:solidFill>
            <a:prstDash val="solid"/>
          </a:ln>
        </p:spPr>
      </p:sp>
      <p:sp>
        <p:nvSpPr>
          <p:cNvPr id="54" name="Text 41"/>
          <p:cNvSpPr txBox="1"/>
          <p:nvPr/>
        </p:nvSpPr>
        <p:spPr>
          <a:xfrm>
            <a:off x="6724498" y="1524305"/>
            <a:ext cx="4705502" cy="2487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PDF 문서 탐색 </a:t>
            </a:r>
            <a:endParaRPr lang="en-US" sz="1300" dirty="0"/>
          </a:p>
        </p:txBody>
      </p:sp>
      <p:sp>
        <p:nvSpPr>
          <p:cNvPr id="55" name="Text 42"/>
          <p:cNvSpPr txBox="1"/>
          <p:nvPr/>
        </p:nvSpPr>
        <p:spPr>
          <a:xfrm>
            <a:off x="6476695" y="1971446"/>
            <a:ext cx="19056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PgUp</a:t>
            </a: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/ </a:t>
            </a: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PgDn</a:t>
            </a:r>
            <a:endParaRPr lang="en-US" sz="1200" dirty="0"/>
          </a:p>
        </p:txBody>
      </p:sp>
      <p:sp>
        <p:nvSpPr>
          <p:cNvPr id="56" name="Text 43"/>
          <p:cNvSpPr txBox="1"/>
          <p:nvPr/>
        </p:nvSpPr>
        <p:spPr>
          <a:xfrm>
            <a:off x="8382305" y="1990649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이전 / 다음 페이지로 이동</a:t>
            </a:r>
            <a:endParaRPr lang="en-US" sz="1000" dirty="0"/>
          </a:p>
        </p:txBody>
      </p:sp>
      <p:sp>
        <p:nvSpPr>
          <p:cNvPr id="57" name="Text 44"/>
          <p:cNvSpPr txBox="1"/>
          <p:nvPr/>
        </p:nvSpPr>
        <p:spPr>
          <a:xfrm>
            <a:off x="6476695" y="2305202"/>
            <a:ext cx="19056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Home</a:t>
            </a: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/ </a:t>
            </a: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200" dirty="0"/>
          </a:p>
        </p:txBody>
      </p:sp>
      <p:sp>
        <p:nvSpPr>
          <p:cNvPr id="58" name="Text 45"/>
          <p:cNvSpPr txBox="1"/>
          <p:nvPr/>
        </p:nvSpPr>
        <p:spPr>
          <a:xfrm>
            <a:off x="8382305" y="2324405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첫 / 마지막 페이지로 이동</a:t>
            </a:r>
            <a:endParaRPr lang="en-US" sz="1000" dirty="0"/>
          </a:p>
        </p:txBody>
      </p:sp>
      <p:sp>
        <p:nvSpPr>
          <p:cNvPr id="59" name="Text 46"/>
          <p:cNvSpPr txBox="1"/>
          <p:nvPr/>
        </p:nvSpPr>
        <p:spPr>
          <a:xfrm>
            <a:off x="8382305" y="2657246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화면 확대 / 축소 (줌)</a:t>
            </a:r>
            <a:endParaRPr lang="en-US" sz="1000" dirty="0"/>
          </a:p>
        </p:txBody>
      </p:sp>
      <p:sp>
        <p:nvSpPr>
          <p:cNvPr id="60" name="Shape 47"/>
          <p:cNvSpPr/>
          <p:nvPr/>
        </p:nvSpPr>
        <p:spPr>
          <a:xfrm>
            <a:off x="6476695" y="2991002"/>
            <a:ext cx="4953305" cy="504749"/>
          </a:xfrm>
          <a:prstGeom prst="roundRect">
            <a:avLst>
              <a:gd name="adj" fmla="val 41017"/>
            </a:avLst>
          </a:prstGeom>
          <a:solidFill>
            <a:srgbClr val="FEF2F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1" name="Image 1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553505" y="3086100"/>
            <a:ext cx="133502" cy="133502"/>
          </a:xfrm>
          <a:prstGeom prst="rect">
            <a:avLst/>
          </a:prstGeom>
        </p:spPr>
      </p:pic>
      <p:sp>
        <p:nvSpPr>
          <p:cNvPr id="62" name="Text 48"/>
          <p:cNvSpPr txBox="1"/>
          <p:nvPr/>
        </p:nvSpPr>
        <p:spPr>
          <a:xfrm>
            <a:off x="6762902" y="3066898"/>
            <a:ext cx="4591202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91B1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마우스 휠이나 방향키로 문서를 스크롤할 때, 화면 경계에 도달하면 </a:t>
            </a:r>
            <a:r>
              <a:rPr lang="en-US" sz="900" b="1" dirty="0">
                <a:solidFill>
                  <a:srgbClr val="991B1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자동으로 페이지가 전환</a:t>
            </a:r>
            <a:r>
              <a:rPr lang="en-US" sz="900" dirty="0">
                <a:solidFill>
                  <a:srgbClr val="991B1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됩니다.</a:t>
            </a:r>
            <a:endParaRPr lang="en-US" sz="900" dirty="0"/>
          </a:p>
        </p:txBody>
      </p:sp>
      <p:pic>
        <p:nvPicPr>
          <p:cNvPr id="63" name="Image 12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476695" y="1573682"/>
            <a:ext cx="171907" cy="171907"/>
          </a:xfrm>
          <a:prstGeom prst="rect">
            <a:avLst/>
          </a:prstGeom>
        </p:spPr>
      </p:pic>
      <p:pic>
        <p:nvPicPr>
          <p:cNvPr id="64" name="Image 13" descr="preencoded.png"/>
          <p:cNvPicPr>
            <a:picLocks noChangeAspect="1"/>
          </p:cNvPicPr>
          <p:nvPr/>
        </p:nvPicPr>
        <p:blipFill>
          <a:blip r:embed="rId6"/>
          <a:srcRect l="-309" r="-309"/>
          <a:stretch/>
        </p:blipFill>
        <p:spPr>
          <a:xfrm>
            <a:off x="6476695" y="2686507"/>
            <a:ext cx="409651" cy="190195"/>
          </a:xfrm>
          <a:prstGeom prst="rect">
            <a:avLst/>
          </a:prstGeom>
        </p:spPr>
      </p:pic>
      <p:sp>
        <p:nvSpPr>
          <p:cNvPr id="65" name="Shape 49"/>
          <p:cNvSpPr/>
          <p:nvPr/>
        </p:nvSpPr>
        <p:spPr>
          <a:xfrm>
            <a:off x="6476695" y="2686507"/>
            <a:ext cx="409651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66" name="Text 50"/>
          <p:cNvSpPr txBox="1"/>
          <p:nvPr/>
        </p:nvSpPr>
        <p:spPr>
          <a:xfrm>
            <a:off x="6476695" y="2686507"/>
            <a:ext cx="4096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00" tIns="25400" rIns="635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</a:t>
            </a:r>
            <a:endParaRPr lang="en-US" sz="900" dirty="0"/>
          </a:p>
        </p:txBody>
      </p:sp>
      <p:sp>
        <p:nvSpPr>
          <p:cNvPr id="67" name="Text 51"/>
          <p:cNvSpPr txBox="1"/>
          <p:nvPr/>
        </p:nvSpPr>
        <p:spPr>
          <a:xfrm>
            <a:off x="6884518" y="2686507"/>
            <a:ext cx="7863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</a:t>
            </a:r>
            <a:endParaRPr lang="en-US" sz="900" dirty="0"/>
          </a:p>
        </p:txBody>
      </p:sp>
      <p:pic>
        <p:nvPicPr>
          <p:cNvPr id="68" name="Image 14" descr="preencoded.png"/>
          <p:cNvPicPr>
            <a:picLocks noChangeAspect="1"/>
          </p:cNvPicPr>
          <p:nvPr/>
        </p:nvPicPr>
        <p:blipFill>
          <a:blip r:embed="rId10"/>
          <a:srcRect l="-2512" r="-2512"/>
          <a:stretch/>
        </p:blipFill>
        <p:spPr>
          <a:xfrm>
            <a:off x="6986016" y="2702966"/>
            <a:ext cx="105156" cy="133502"/>
          </a:xfrm>
          <a:prstGeom prst="rect">
            <a:avLst/>
          </a:prstGeom>
        </p:spPr>
      </p:pic>
      <p:sp>
        <p:nvSpPr>
          <p:cNvPr id="69" name="Text 52"/>
          <p:cNvSpPr txBox="1"/>
          <p:nvPr/>
        </p:nvSpPr>
        <p:spPr>
          <a:xfrm>
            <a:off x="7129577" y="2686507"/>
            <a:ext cx="54406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마우스 휠</a:t>
            </a:r>
            <a:endParaRPr lang="en-US" sz="900" dirty="0"/>
          </a:p>
        </p:txBody>
      </p:sp>
      <p:sp>
        <p:nvSpPr>
          <p:cNvPr id="70" name="Shape 53"/>
          <p:cNvSpPr/>
          <p:nvPr/>
        </p:nvSpPr>
        <p:spPr>
          <a:xfrm>
            <a:off x="761695" y="4420210"/>
            <a:ext cx="4953305" cy="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D1FAE5">
                <a:alpha val="0"/>
              </a:srgbClr>
            </a:solidFill>
            <a:prstDash val="solid"/>
          </a:ln>
        </p:spPr>
      </p:sp>
      <p:sp>
        <p:nvSpPr>
          <p:cNvPr id="71" name="Text 54"/>
          <p:cNvSpPr txBox="1"/>
          <p:nvPr/>
        </p:nvSpPr>
        <p:spPr>
          <a:xfrm>
            <a:off x="1009498" y="4095598"/>
            <a:ext cx="4705502" cy="2487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0B98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이미지 뷰어 제어 </a:t>
            </a:r>
            <a:endParaRPr lang="en-US" sz="1300" dirty="0"/>
          </a:p>
        </p:txBody>
      </p:sp>
      <p:sp>
        <p:nvSpPr>
          <p:cNvPr id="72" name="Text 55"/>
          <p:cNvSpPr txBox="1"/>
          <p:nvPr/>
        </p:nvSpPr>
        <p:spPr>
          <a:xfrm>
            <a:off x="2667305" y="4562856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폭 맞춤 ↔ 실제 크기(100%) 전환</a:t>
            </a:r>
            <a:endParaRPr lang="en-US" sz="1000" dirty="0"/>
          </a:p>
        </p:txBody>
      </p:sp>
      <p:sp>
        <p:nvSpPr>
          <p:cNvPr id="73" name="Text 56"/>
          <p:cNvSpPr txBox="1"/>
          <p:nvPr/>
        </p:nvSpPr>
        <p:spPr>
          <a:xfrm>
            <a:off x="2667305" y="4895698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이미지 확대 / 축소</a:t>
            </a:r>
            <a:endParaRPr lang="en-US" sz="1000" dirty="0"/>
          </a:p>
        </p:txBody>
      </p:sp>
      <p:sp>
        <p:nvSpPr>
          <p:cNvPr id="74" name="Text 57"/>
          <p:cNvSpPr txBox="1"/>
          <p:nvPr/>
        </p:nvSpPr>
        <p:spPr>
          <a:xfrm>
            <a:off x="2667305" y="5229454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확대된 이미지에서 화면 이동 (팬)</a:t>
            </a:r>
            <a:endParaRPr lang="en-US" sz="1000" dirty="0"/>
          </a:p>
        </p:txBody>
      </p:sp>
      <p:sp>
        <p:nvSpPr>
          <p:cNvPr id="75" name="Text 58"/>
          <p:cNvSpPr txBox="1"/>
          <p:nvPr/>
        </p:nvSpPr>
        <p:spPr>
          <a:xfrm>
            <a:off x="2667305" y="5562295"/>
            <a:ext cx="3048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원본 화면 맞춤 비율로 즉시 복귀</a:t>
            </a:r>
            <a:endParaRPr lang="en-US" sz="1000" dirty="0"/>
          </a:p>
        </p:txBody>
      </p:sp>
      <p:pic>
        <p:nvPicPr>
          <p:cNvPr id="76" name="Image 15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61695" y="4145890"/>
            <a:ext cx="171907" cy="171907"/>
          </a:xfrm>
          <a:prstGeom prst="rect">
            <a:avLst/>
          </a:prstGeom>
        </p:spPr>
      </p:pic>
      <p:pic>
        <p:nvPicPr>
          <p:cNvPr id="77" name="Image 16" descr="preencoded.png"/>
          <p:cNvPicPr>
            <a:picLocks noChangeAspect="1"/>
          </p:cNvPicPr>
          <p:nvPr/>
        </p:nvPicPr>
        <p:blipFill>
          <a:blip r:embed="rId12"/>
          <a:srcRect l="-623" r="-623"/>
          <a:stretch/>
        </p:blipFill>
        <p:spPr>
          <a:xfrm>
            <a:off x="761694" y="4591202"/>
            <a:ext cx="827534" cy="190195"/>
          </a:xfrm>
          <a:prstGeom prst="rect">
            <a:avLst/>
          </a:prstGeom>
        </p:spPr>
      </p:pic>
      <p:sp>
        <p:nvSpPr>
          <p:cNvPr id="78" name="Shape 59"/>
          <p:cNvSpPr/>
          <p:nvPr/>
        </p:nvSpPr>
        <p:spPr>
          <a:xfrm>
            <a:off x="761694" y="4591202"/>
            <a:ext cx="827533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79" name="Text 60"/>
          <p:cNvSpPr txBox="1"/>
          <p:nvPr/>
        </p:nvSpPr>
        <p:spPr>
          <a:xfrm>
            <a:off x="903584" y="4591202"/>
            <a:ext cx="627279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더블클릭</a:t>
            </a:r>
            <a:endParaRPr lang="en-US" sz="900" dirty="0"/>
          </a:p>
        </p:txBody>
      </p:sp>
      <p:pic>
        <p:nvPicPr>
          <p:cNvPr id="80" name="Image 17" descr="preencoded.png"/>
          <p:cNvPicPr>
            <a:picLocks noChangeAspect="1"/>
          </p:cNvPicPr>
          <p:nvPr/>
        </p:nvPicPr>
        <p:blipFill>
          <a:blip r:embed="rId13"/>
          <a:srcRect l="-3120" r="-3120"/>
          <a:stretch/>
        </p:blipFill>
        <p:spPr>
          <a:xfrm>
            <a:off x="847649" y="4624121"/>
            <a:ext cx="75895" cy="114300"/>
          </a:xfrm>
          <a:prstGeom prst="rect">
            <a:avLst/>
          </a:prstGeom>
        </p:spPr>
      </p:pic>
      <p:pic>
        <p:nvPicPr>
          <p:cNvPr id="81" name="Image 18" descr="preencoded.png"/>
          <p:cNvPicPr>
            <a:picLocks noChangeAspect="1"/>
          </p:cNvPicPr>
          <p:nvPr/>
        </p:nvPicPr>
        <p:blipFill>
          <a:blip r:embed="rId14"/>
          <a:srcRect l="-454" r="-454"/>
          <a:stretch/>
        </p:blipFill>
        <p:spPr>
          <a:xfrm>
            <a:off x="769477" y="4924044"/>
            <a:ext cx="761695" cy="190195"/>
          </a:xfrm>
          <a:prstGeom prst="rect">
            <a:avLst/>
          </a:prstGeom>
        </p:spPr>
      </p:pic>
      <p:sp>
        <p:nvSpPr>
          <p:cNvPr id="82" name="Shape 61"/>
          <p:cNvSpPr/>
          <p:nvPr/>
        </p:nvSpPr>
        <p:spPr>
          <a:xfrm>
            <a:off x="761695" y="4924044"/>
            <a:ext cx="761695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83" name="Text 62"/>
          <p:cNvSpPr txBox="1"/>
          <p:nvPr/>
        </p:nvSpPr>
        <p:spPr>
          <a:xfrm>
            <a:off x="884380" y="4924044"/>
            <a:ext cx="761695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마우스 휠</a:t>
            </a:r>
            <a:endParaRPr lang="en-US" sz="900" dirty="0"/>
          </a:p>
        </p:txBody>
      </p:sp>
      <p:pic>
        <p:nvPicPr>
          <p:cNvPr id="84" name="Image 19" descr="preencoded.png"/>
          <p:cNvPicPr>
            <a:picLocks noChangeAspect="1"/>
          </p:cNvPicPr>
          <p:nvPr/>
        </p:nvPicPr>
        <p:blipFill>
          <a:blip r:embed="rId15"/>
          <a:srcRect l="-400" r="-400"/>
          <a:stretch/>
        </p:blipFill>
        <p:spPr>
          <a:xfrm>
            <a:off x="847649" y="4957877"/>
            <a:ext cx="57607" cy="114300"/>
          </a:xfrm>
          <a:prstGeom prst="rect">
            <a:avLst/>
          </a:prstGeom>
        </p:spPr>
      </p:pic>
      <p:pic>
        <p:nvPicPr>
          <p:cNvPr id="85" name="Image 20" descr="preencoded.png"/>
          <p:cNvPicPr>
            <a:picLocks noChangeAspect="1"/>
          </p:cNvPicPr>
          <p:nvPr/>
        </p:nvPicPr>
        <p:blipFill>
          <a:blip r:embed="rId16"/>
          <a:srcRect l="-709" r="-709"/>
          <a:stretch/>
        </p:blipFill>
        <p:spPr>
          <a:xfrm>
            <a:off x="761695" y="5257800"/>
            <a:ext cx="647395" cy="190195"/>
          </a:xfrm>
          <a:prstGeom prst="rect">
            <a:avLst/>
          </a:prstGeom>
        </p:spPr>
      </p:pic>
      <p:sp>
        <p:nvSpPr>
          <p:cNvPr id="86" name="Shape 63"/>
          <p:cNvSpPr/>
          <p:nvPr/>
        </p:nvSpPr>
        <p:spPr>
          <a:xfrm>
            <a:off x="761695" y="5257800"/>
            <a:ext cx="647395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87" name="Text 64"/>
          <p:cNvSpPr txBox="1"/>
          <p:nvPr/>
        </p:nvSpPr>
        <p:spPr>
          <a:xfrm>
            <a:off x="909945" y="5257800"/>
            <a:ext cx="523951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드래그</a:t>
            </a:r>
            <a:endParaRPr lang="en-US" sz="900" dirty="0"/>
          </a:p>
        </p:txBody>
      </p:sp>
      <p:pic>
        <p:nvPicPr>
          <p:cNvPr id="88" name="Image 21" descr="preencoded.png"/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847649" y="5290718"/>
            <a:ext cx="114300" cy="114300"/>
          </a:xfrm>
          <a:prstGeom prst="rect">
            <a:avLst/>
          </a:prstGeom>
        </p:spPr>
      </p:pic>
      <p:pic>
        <p:nvPicPr>
          <p:cNvPr id="89" name="Image 22" descr="preencoded.png"/>
          <p:cNvPicPr>
            <a:picLocks noChangeAspect="1"/>
          </p:cNvPicPr>
          <p:nvPr/>
        </p:nvPicPr>
        <p:blipFill>
          <a:blip r:embed="rId18"/>
          <a:srcRect l="-615" r="-615"/>
          <a:stretch/>
        </p:blipFill>
        <p:spPr>
          <a:xfrm>
            <a:off x="761695" y="5591556"/>
            <a:ext cx="381305" cy="190195"/>
          </a:xfrm>
          <a:prstGeom prst="rect">
            <a:avLst/>
          </a:prstGeom>
        </p:spPr>
      </p:pic>
      <p:sp>
        <p:nvSpPr>
          <p:cNvPr id="90" name="Shape 65"/>
          <p:cNvSpPr/>
          <p:nvPr/>
        </p:nvSpPr>
        <p:spPr>
          <a:xfrm>
            <a:off x="761695" y="5591556"/>
            <a:ext cx="381305" cy="190195"/>
          </a:xfrm>
          <a:prstGeom prst="roundRect">
            <a:avLst>
              <a:gd name="adj" fmla="val 192308"/>
            </a:avLst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91" name="Text 66"/>
          <p:cNvSpPr txBox="1"/>
          <p:nvPr/>
        </p:nvSpPr>
        <p:spPr>
          <a:xfrm>
            <a:off x="761695" y="5591556"/>
            <a:ext cx="381305" cy="191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ESC</a:t>
            </a:r>
            <a:endParaRPr lang="en-US" sz="900" dirty="0"/>
          </a:p>
        </p:txBody>
      </p:sp>
      <p:sp>
        <p:nvSpPr>
          <p:cNvPr id="92" name="Shape 67"/>
          <p:cNvSpPr/>
          <p:nvPr/>
        </p:nvSpPr>
        <p:spPr>
          <a:xfrm>
            <a:off x="6476695" y="4372661"/>
            <a:ext cx="4953305" cy="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>
                <a:alpha val="0"/>
              </a:srgbClr>
            </a:solidFill>
            <a:prstDash val="solid"/>
          </a:ln>
        </p:spPr>
      </p:sp>
      <p:sp>
        <p:nvSpPr>
          <p:cNvPr id="93" name="Text 68"/>
          <p:cNvSpPr txBox="1"/>
          <p:nvPr/>
        </p:nvSpPr>
        <p:spPr>
          <a:xfrm>
            <a:off x="6686093" y="4048049"/>
            <a:ext cx="4743907" cy="2487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59E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운영 팁 및 문제 해결 </a:t>
            </a:r>
            <a:endParaRPr lang="en-US" sz="1300" dirty="0"/>
          </a:p>
        </p:txBody>
      </p:sp>
      <p:pic>
        <p:nvPicPr>
          <p:cNvPr id="94" name="Image 23" descr="preencoded.png"/>
          <p:cNvPicPr>
            <a:picLocks noChangeAspect="1"/>
          </p:cNvPicPr>
          <p:nvPr/>
        </p:nvPicPr>
        <p:blipFill>
          <a:blip r:embed="rId19"/>
          <a:srcRect t="-1100" b="-1100"/>
          <a:stretch/>
        </p:blipFill>
        <p:spPr>
          <a:xfrm>
            <a:off x="6476695" y="4505249"/>
            <a:ext cx="114300" cy="133502"/>
          </a:xfrm>
          <a:prstGeom prst="rect">
            <a:avLst/>
          </a:prstGeom>
        </p:spPr>
      </p:pic>
      <p:sp>
        <p:nvSpPr>
          <p:cNvPr id="95" name="Text 69"/>
          <p:cNvSpPr txBox="1"/>
          <p:nvPr/>
        </p:nvSpPr>
        <p:spPr>
          <a:xfrm>
            <a:off x="6667805" y="4476902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빠른 화면 정렬: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Content 창을 Main 창 가장자리로 </a:t>
            </a:r>
            <a:r>
              <a:rPr lang="en-US" sz="900" dirty="0" err="1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드래그하면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lang="ko-KR" alt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자석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기능으로 딱 맞게 달라붙습니다.</a:t>
            </a:r>
            <a:endParaRPr lang="en-US" sz="900" dirty="0"/>
          </a:p>
        </p:txBody>
      </p:sp>
      <p:pic>
        <p:nvPicPr>
          <p:cNvPr id="96" name="Image 24" descr="preencoded.png"/>
          <p:cNvPicPr>
            <a:picLocks noChangeAspect="1"/>
          </p:cNvPicPr>
          <p:nvPr/>
        </p:nvPicPr>
        <p:blipFill>
          <a:blip r:embed="rId19"/>
          <a:srcRect t="-1100" b="-1100"/>
          <a:stretch/>
        </p:blipFill>
        <p:spPr>
          <a:xfrm>
            <a:off x="6476695" y="4909414"/>
            <a:ext cx="114300" cy="133502"/>
          </a:xfrm>
          <a:prstGeom prst="rect">
            <a:avLst/>
          </a:prstGeom>
        </p:spPr>
      </p:pic>
      <p:sp>
        <p:nvSpPr>
          <p:cNvPr id="97" name="Text 70"/>
          <p:cNvSpPr txBox="1"/>
          <p:nvPr/>
        </p:nvSpPr>
        <p:spPr>
          <a:xfrm>
            <a:off x="6667805" y="4880153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듀얼 모니터 활용: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상단에서 모니터를 할당한 후 </a:t>
            </a:r>
            <a:r>
              <a:rPr lang="en-US" sz="9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Dual Mode를 꼭 체크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해야 분리 배치가 가능합니다.</a:t>
            </a:r>
            <a:endParaRPr lang="en-US" sz="900" dirty="0"/>
          </a:p>
        </p:txBody>
      </p:sp>
      <p:pic>
        <p:nvPicPr>
          <p:cNvPr id="98" name="Image 25" descr="preencoded.png"/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6476695" y="5312664"/>
            <a:ext cx="133502" cy="133502"/>
          </a:xfrm>
          <a:prstGeom prst="rect">
            <a:avLst/>
          </a:prstGeom>
        </p:spPr>
      </p:pic>
      <p:sp>
        <p:nvSpPr>
          <p:cNvPr id="99" name="Text 71"/>
          <p:cNvSpPr txBox="1"/>
          <p:nvPr/>
        </p:nvSpPr>
        <p:spPr>
          <a:xfrm>
            <a:off x="6687007" y="5284318"/>
            <a:ext cx="4743907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PPT 파일 수정 시: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GrabMeViewer는 슬라이드를 이미지로 변환합니다. 원본 PPT를 수정했다면 리스트에 </a:t>
            </a:r>
            <a:r>
              <a:rPr lang="en-US" sz="900" b="1" dirty="0">
                <a:solidFill>
                  <a:srgbClr val="EF444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다시 드롭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해야 반영됩니다.</a:t>
            </a:r>
            <a:endParaRPr lang="en-US" sz="900" dirty="0"/>
          </a:p>
        </p:txBody>
      </p:sp>
      <p:pic>
        <p:nvPicPr>
          <p:cNvPr id="100" name="Image 26" descr="preencoded.png"/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6476695" y="5716829"/>
            <a:ext cx="133502" cy="133502"/>
          </a:xfrm>
          <a:prstGeom prst="rect">
            <a:avLst/>
          </a:prstGeom>
        </p:spPr>
      </p:pic>
      <p:sp>
        <p:nvSpPr>
          <p:cNvPr id="101" name="Text 72"/>
          <p:cNvSpPr txBox="1"/>
          <p:nvPr/>
        </p:nvSpPr>
        <p:spPr>
          <a:xfrm>
            <a:off x="6687007" y="5688482"/>
            <a:ext cx="554035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동영상 끊김 문제: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고해상도 영상 재생 시 문제가 있다면 Player를 </a:t>
            </a:r>
            <a:r>
              <a:rPr lang="en-US" sz="900" b="1" dirty="0">
                <a:solidFill>
                  <a:srgbClr val="4F46E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VLC로 변경</a:t>
            </a: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해 보세요.</a:t>
            </a:r>
            <a:endParaRPr lang="en-US" sz="900" dirty="0"/>
          </a:p>
        </p:txBody>
      </p:sp>
      <p:pic>
        <p:nvPicPr>
          <p:cNvPr id="102" name="Image 27" descr="preencoded.png"/>
          <p:cNvPicPr>
            <a:picLocks noChangeAspect="1"/>
          </p:cNvPicPr>
          <p:nvPr/>
        </p:nvPicPr>
        <p:blipFill>
          <a:blip r:embed="rId21"/>
          <a:srcRect l="-1773" r="-1773"/>
          <a:stretch/>
        </p:blipFill>
        <p:spPr>
          <a:xfrm>
            <a:off x="6476695" y="4098341"/>
            <a:ext cx="133502" cy="171907"/>
          </a:xfrm>
          <a:prstGeom prst="rect">
            <a:avLst/>
          </a:prstGeom>
        </p:spPr>
      </p:pic>
      <p:sp>
        <p:nvSpPr>
          <p:cNvPr id="103" name="Text 73"/>
          <p:cNvSpPr txBox="1"/>
          <p:nvPr/>
        </p:nvSpPr>
        <p:spPr>
          <a:xfrm>
            <a:off x="3974897" y="6334049"/>
            <a:ext cx="7646213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GrabMeViewer와 함께 더욱 안정적이고 신속한 미디어 운영을 경험하세요. </a:t>
            </a:r>
            <a:endParaRPr lang="en-US" sz="1100" dirty="0"/>
          </a:p>
        </p:txBody>
      </p:sp>
      <p:pic>
        <p:nvPicPr>
          <p:cNvPr id="104" name="Image 28" descr="preencoded.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3755441" y="6362395"/>
            <a:ext cx="142646" cy="142646"/>
          </a:xfrm>
          <a:prstGeom prst="rect">
            <a:avLst/>
          </a:prstGeom>
        </p:spPr>
      </p:pic>
      <p:pic>
        <p:nvPicPr>
          <p:cNvPr id="105" name="Image 0" descr="preencoded.png">
            <a:extLst>
              <a:ext uri="{FF2B5EF4-FFF2-40B4-BE49-F238E27FC236}">
                <a16:creationId xmlns:a16="http://schemas.microsoft.com/office/drawing/2014/main" id="{9A4F6DB8-9B79-4047-B7FD-530ADCE46537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t="-401" b="-401"/>
          <a:stretch/>
        </p:blipFill>
        <p:spPr>
          <a:xfrm>
            <a:off x="571500" y="1042298"/>
            <a:ext cx="11048695" cy="192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1192</Words>
  <Application>Microsoft Office PowerPoint</Application>
  <PresentationFormat>와이드스크린</PresentationFormat>
  <Paragraphs>202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Noto Sans KR</vt:lpstr>
      <vt:lpstr>맑은 고딕</vt:lpstr>
      <vt:lpstr>Arial</vt:lpstr>
      <vt:lpstr>Calibri</vt:lpstr>
      <vt:lpstr>Courier New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YENDA MANIA</cp:lastModifiedBy>
  <cp:revision>12</cp:revision>
  <dcterms:created xsi:type="dcterms:W3CDTF">2026-04-26T21:12:31Z</dcterms:created>
  <dcterms:modified xsi:type="dcterms:W3CDTF">2026-04-26T21:24:45Z</dcterms:modified>
</cp:coreProperties>
</file>